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75" r:id="rId1"/>
  </p:sldMasterIdLst>
  <p:notesMasterIdLst>
    <p:notesMasterId r:id="rId22"/>
  </p:notesMasterIdLst>
  <p:handoutMasterIdLst>
    <p:handoutMasterId r:id="rId23"/>
  </p:handoutMasterIdLst>
  <p:sldIdLst>
    <p:sldId id="448" r:id="rId2"/>
    <p:sldId id="455" r:id="rId3"/>
    <p:sldId id="446" r:id="rId4"/>
    <p:sldId id="444" r:id="rId5"/>
    <p:sldId id="435" r:id="rId6"/>
    <p:sldId id="436" r:id="rId7"/>
    <p:sldId id="437" r:id="rId8"/>
    <p:sldId id="449" r:id="rId9"/>
    <p:sldId id="458" r:id="rId10"/>
    <p:sldId id="450" r:id="rId11"/>
    <p:sldId id="452" r:id="rId12"/>
    <p:sldId id="457" r:id="rId13"/>
    <p:sldId id="403" r:id="rId14"/>
    <p:sldId id="407" r:id="rId15"/>
    <p:sldId id="408" r:id="rId16"/>
    <p:sldId id="456" r:id="rId17"/>
    <p:sldId id="392" r:id="rId18"/>
    <p:sldId id="459" r:id="rId19"/>
    <p:sldId id="427" r:id="rId20"/>
    <p:sldId id="454" r:id="rId21"/>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6E208C5-7D21-490B-A198-34239A61597D}">
          <p14:sldIdLst>
            <p14:sldId id="448"/>
            <p14:sldId id="455"/>
            <p14:sldId id="446"/>
            <p14:sldId id="444"/>
            <p14:sldId id="435"/>
            <p14:sldId id="436"/>
            <p14:sldId id="437"/>
            <p14:sldId id="449"/>
            <p14:sldId id="458"/>
            <p14:sldId id="450"/>
            <p14:sldId id="452"/>
            <p14:sldId id="457"/>
            <p14:sldId id="403"/>
            <p14:sldId id="407"/>
            <p14:sldId id="408"/>
            <p14:sldId id="456"/>
            <p14:sldId id="392"/>
            <p14:sldId id="459"/>
            <p14:sldId id="427"/>
            <p14:sldId id="454"/>
          </p14:sldIdLst>
        </p14:section>
      </p14:sectionLst>
    </p:ext>
    <p:ext uri="{EFAFB233-063F-42B5-8137-9DF3F51BA10A}">
      <p15:sldGuideLst xmlns:p15="http://schemas.microsoft.com/office/powerpoint/2012/main" xmlns="">
        <p15:guide id="1" orient="horz" pos="1207">
          <p15:clr>
            <a:srgbClr val="A4A3A4"/>
          </p15:clr>
        </p15:guide>
        <p15:guide id="2" orient="horz" pos="4201">
          <p15:clr>
            <a:srgbClr val="A4A3A4"/>
          </p15:clr>
        </p15:guide>
        <p15:guide id="3" orient="horz" pos="572">
          <p15:clr>
            <a:srgbClr val="A4A3A4"/>
          </p15:clr>
        </p15:guide>
        <p15:guide id="4" pos="5193">
          <p15:clr>
            <a:srgbClr val="A4A3A4"/>
          </p15:clr>
        </p15:guide>
        <p15:guide id="5" pos="5692">
          <p15:clr>
            <a:srgbClr val="A4A3A4"/>
          </p15:clr>
        </p15:guide>
      </p15:sldGuideLst>
    </p:ext>
    <p:ext uri="{2D200454-40CA-4A62-9FC3-DE9A4176ACB9}">
      <p15:notesGuideLst xmlns:p15="http://schemas.microsoft.com/office/powerpoint/2012/main" xmlns="">
        <p15:guide id="1" orient="horz" pos="3126">
          <p15:clr>
            <a:srgbClr val="A4A3A4"/>
          </p15:clr>
        </p15:guide>
        <p15:guide id="2" pos="214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MIT University" initials="" lastIdx="10" clrIdx="0"/>
  <p:cmAuthor id="1" name="Homs" initials="H" lastIdx="4" clrIdx="1"/>
  <p:cmAuthor id="2" name="User" initials="U" lastIdx="2" clrIdx="2"/>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D6D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874" autoAdjust="0"/>
    <p:restoredTop sz="90743" autoAdjust="0"/>
  </p:normalViewPr>
  <p:slideViewPr>
    <p:cSldViewPr showGuides="1">
      <p:cViewPr>
        <p:scale>
          <a:sx n="100" d="100"/>
          <a:sy n="100" d="100"/>
        </p:scale>
        <p:origin x="-2096" y="-80"/>
      </p:cViewPr>
      <p:guideLst>
        <p:guide orient="horz" pos="1207"/>
        <p:guide orient="horz" pos="4201"/>
        <p:guide orient="horz" pos="572"/>
        <p:guide pos="5511"/>
        <p:guide pos="3651"/>
      </p:guideLst>
    </p:cSldViewPr>
  </p:slideViewPr>
  <p:outlineViewPr>
    <p:cViewPr>
      <p:scale>
        <a:sx n="33" d="100"/>
        <a:sy n="33" d="100"/>
      </p:scale>
      <p:origin x="12" y="0"/>
    </p:cViewPr>
  </p:outlineViewPr>
  <p:notesTextViewPr>
    <p:cViewPr>
      <p:scale>
        <a:sx n="1" d="1"/>
        <a:sy n="1" d="1"/>
      </p:scale>
      <p:origin x="0" y="0"/>
    </p:cViewPr>
  </p:notesTextViewPr>
  <p:sorterViewPr>
    <p:cViewPr>
      <p:scale>
        <a:sx n="90" d="100"/>
        <a:sy n="90" d="100"/>
      </p:scale>
      <p:origin x="0" y="0"/>
    </p:cViewPr>
  </p:sorterViewPr>
  <p:notesViewPr>
    <p:cSldViewPr showGuides="1">
      <p:cViewPr varScale="1">
        <p:scale>
          <a:sx n="61" d="100"/>
          <a:sy n="61" d="100"/>
        </p:scale>
        <p:origin x="-3342" y="-96"/>
      </p:cViewPr>
      <p:guideLst>
        <p:guide orient="horz" pos="3126"/>
        <p:guide pos="2141"/>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interSettings" Target="printerSettings/printerSettings1.bin"/><Relationship Id="rId25" Type="http://schemas.openxmlformats.org/officeDocument/2006/relationships/commentAuthors" Target="commentAuthor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ACE316FA-D59F-4A5D-8438-7C85325C2849}" type="datetimeFigureOut">
              <a:rPr lang="en-AU" smtClean="0"/>
              <a:t>6/08/15</a:t>
            </a:fld>
            <a:endParaRPr lang="en-AU" dirty="0"/>
          </a:p>
        </p:txBody>
      </p:sp>
      <p:sp>
        <p:nvSpPr>
          <p:cNvPr id="4" name="Footer Placeholder 3"/>
          <p:cNvSpPr>
            <a:spLocks noGrp="1"/>
          </p:cNvSpPr>
          <p:nvPr>
            <p:ph type="ftr" sz="quarter" idx="2"/>
          </p:nvPr>
        </p:nvSpPr>
        <p:spPr>
          <a:xfrm>
            <a:off x="0" y="9428163"/>
            <a:ext cx="2946400" cy="496887"/>
          </a:xfrm>
          <a:prstGeom prst="rect">
            <a:avLst/>
          </a:prstGeom>
        </p:spPr>
        <p:txBody>
          <a:bodyPr vert="horz" lIns="91440" tIns="45720" rIns="91440" bIns="45720" rtlCol="0" anchor="b"/>
          <a:lstStyle>
            <a:lvl1pPr algn="l">
              <a:defRPr sz="1200"/>
            </a:lvl1pPr>
          </a:lstStyle>
          <a:p>
            <a:endParaRPr lang="en-AU" dirty="0"/>
          </a:p>
        </p:txBody>
      </p:sp>
      <p:sp>
        <p:nvSpPr>
          <p:cNvPr id="5" name="Slide Number Placeholder 4"/>
          <p:cNvSpPr>
            <a:spLocks noGrp="1"/>
          </p:cNvSpPr>
          <p:nvPr>
            <p:ph type="sldNum" sz="quarter" idx="3"/>
          </p:nvPr>
        </p:nvSpPr>
        <p:spPr>
          <a:xfrm>
            <a:off x="3849688" y="9428163"/>
            <a:ext cx="2946400" cy="496887"/>
          </a:xfrm>
          <a:prstGeom prst="rect">
            <a:avLst/>
          </a:prstGeom>
        </p:spPr>
        <p:txBody>
          <a:bodyPr vert="horz" lIns="91440" tIns="45720" rIns="91440" bIns="45720" rtlCol="0" anchor="b"/>
          <a:lstStyle>
            <a:lvl1pPr algn="r">
              <a:defRPr sz="1200"/>
            </a:lvl1pPr>
          </a:lstStyle>
          <a:p>
            <a:fld id="{2FCFE4F3-BF1A-4417-AB19-B82633588F71}" type="slidenum">
              <a:rPr lang="en-AU" smtClean="0"/>
              <a:t>‹#›</a:t>
            </a:fld>
            <a:endParaRPr lang="en-AU" dirty="0"/>
          </a:p>
        </p:txBody>
      </p:sp>
    </p:spTree>
    <p:extLst>
      <p:ext uri="{BB962C8B-B14F-4D97-AF65-F5344CB8AC3E}">
        <p14:creationId xmlns:p14="http://schemas.microsoft.com/office/powerpoint/2010/main" val="349435730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49688" y="0"/>
            <a:ext cx="2946400" cy="496888"/>
          </a:xfrm>
          <a:prstGeom prst="rect">
            <a:avLst/>
          </a:prstGeom>
        </p:spPr>
        <p:txBody>
          <a:bodyPr vert="horz" lIns="91440" tIns="45720" rIns="91440" bIns="45720" rtlCol="0"/>
          <a:lstStyle>
            <a:lvl1pPr algn="r">
              <a:defRPr sz="1200"/>
            </a:lvl1pPr>
          </a:lstStyle>
          <a:p>
            <a:fld id="{BFB5A76E-1FAE-4F8A-AC28-6BAE4CB3CF77}" type="datetimeFigureOut">
              <a:rPr lang="en-AU" smtClean="0"/>
              <a:t>6/08/15</a:t>
            </a:fld>
            <a:endParaRPr lang="en-AU" dirty="0"/>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79450" y="4714875"/>
            <a:ext cx="5438775" cy="4467225"/>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9428163"/>
            <a:ext cx="2946400" cy="4968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49688" y="9428163"/>
            <a:ext cx="2946400" cy="496887"/>
          </a:xfrm>
          <a:prstGeom prst="rect">
            <a:avLst/>
          </a:prstGeom>
        </p:spPr>
        <p:txBody>
          <a:bodyPr vert="horz" lIns="91440" tIns="45720" rIns="91440" bIns="45720" rtlCol="0" anchor="b"/>
          <a:lstStyle>
            <a:lvl1pPr algn="r">
              <a:defRPr sz="1200"/>
            </a:lvl1pPr>
          </a:lstStyle>
          <a:p>
            <a:fld id="{273771DA-0864-4937-99C8-5813B4661F6E}" type="slidenum">
              <a:rPr lang="en-AU" smtClean="0"/>
              <a:t>‹#›</a:t>
            </a:fld>
            <a:endParaRPr lang="en-AU" dirty="0"/>
          </a:p>
        </p:txBody>
      </p:sp>
    </p:spTree>
    <p:extLst>
      <p:ext uri="{BB962C8B-B14F-4D97-AF65-F5344CB8AC3E}">
        <p14:creationId xmlns:p14="http://schemas.microsoft.com/office/powerpoint/2010/main" val="32704029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1265" name="Shape 53"/>
          <p:cNvSpPr txBox="1">
            <a:spLocks noGrp="1"/>
          </p:cNvSpPr>
          <p:nvPr>
            <p:ph type="body" idx="1"/>
          </p:nvPr>
        </p:nvSpPr>
        <p:spPr bwMode="auto">
          <a:noFill/>
        </p:spPr>
        <p:txBody>
          <a:bodyPr vert="horz" wrap="square" numCol="1" compatLnSpc="1">
            <a:prstTxWarp prst="textNoShape">
              <a:avLst/>
            </a:prstTxWarp>
          </a:bodyPr>
          <a:lstStyle/>
          <a:p>
            <a:pPr>
              <a:spcBef>
                <a:spcPct val="0"/>
              </a:spcBef>
            </a:pPr>
            <a:endParaRPr lang="en-GB" dirty="0" smtClean="0"/>
          </a:p>
        </p:txBody>
      </p:sp>
      <p:sp>
        <p:nvSpPr>
          <p:cNvPr id="11266" name="Shape 54"/>
          <p:cNvSpPr>
            <a:spLocks noGrp="1" noRot="1" noChangeAspect="1"/>
          </p:cNvSpPr>
          <p:nvPr>
            <p:ph type="sldImg" idx="2"/>
          </p:nvPr>
        </p:nvSpPr>
        <p:spPr>
          <a:noFill/>
          <a:ln w="9525"/>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20</a:t>
            </a:fld>
            <a:endParaRPr lang="en-AU" dirty="0"/>
          </a:p>
        </p:txBody>
      </p:sp>
    </p:spTree>
    <p:extLst>
      <p:ext uri="{BB962C8B-B14F-4D97-AF65-F5344CB8AC3E}">
        <p14:creationId xmlns:p14="http://schemas.microsoft.com/office/powerpoint/2010/main" val="680733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Impact of #shapeRMIT</a:t>
            </a:r>
          </a:p>
          <a:p>
            <a:pPr marL="171450" indent="-171450">
              <a:buFontTx/>
              <a:buChar char="-"/>
            </a:pPr>
            <a:r>
              <a:rPr lang="en-AU" dirty="0" smtClean="0"/>
              <a:t>These</a:t>
            </a:r>
            <a:r>
              <a:rPr lang="en-AU" baseline="0" dirty="0" smtClean="0"/>
              <a:t> stats were taken from a Google Analytics report from shapermit.com. </a:t>
            </a:r>
          </a:p>
          <a:p>
            <a:pPr marL="171450" indent="-171450">
              <a:buFontTx/>
              <a:buChar char="-"/>
            </a:pPr>
            <a:r>
              <a:rPr lang="en-AU" baseline="0" dirty="0" smtClean="0"/>
              <a:t>The first point is traffic to the website on the day of the forum (23 July)</a:t>
            </a:r>
          </a:p>
          <a:p>
            <a:pPr marL="171450" indent="-171450">
              <a:buFontTx/>
              <a:buChar char="-"/>
            </a:pPr>
            <a:r>
              <a:rPr lang="en-AU" baseline="0" dirty="0" smtClean="0"/>
              <a:t>The second point illustrates people are spending longer engaging with shapeRMIT </a:t>
            </a:r>
          </a:p>
          <a:p>
            <a:pPr marL="171450" indent="-171450">
              <a:buFontTx/>
              <a:buChar char="-"/>
            </a:pPr>
            <a:r>
              <a:rPr lang="en-AU" baseline="0" dirty="0" smtClean="0"/>
              <a:t>The third point shows there are more new visitors to shapermit.com as interest in the strategy grows</a:t>
            </a:r>
          </a:p>
          <a:p>
            <a:pPr marL="171450" indent="-171450">
              <a:buFontTx/>
              <a:buChar char="-"/>
            </a:pPr>
            <a:endParaRPr lang="en-AU" baseline="0" dirty="0" smtClean="0"/>
          </a:p>
          <a:p>
            <a:pPr marL="171450" indent="-171450">
              <a:buFontTx/>
              <a:buChar char="-"/>
            </a:pPr>
            <a:r>
              <a:rPr lang="en-AU" baseline="0" dirty="0" smtClean="0"/>
              <a:t>Student ambassadors at Brunswick, Bundoora and City campus used iPads with three questions to ask students attending Founders’ Day Celebrations. Total of 551 students were surveyed. The results above were taken from the final poll results on Friday morning. </a:t>
            </a:r>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5</a:t>
            </a:fld>
            <a:endParaRPr lang="en-AU" dirty="0"/>
          </a:p>
        </p:txBody>
      </p:sp>
    </p:spTree>
    <p:extLst>
      <p:ext uri="{BB962C8B-B14F-4D97-AF65-F5344CB8AC3E}">
        <p14:creationId xmlns:p14="http://schemas.microsoft.com/office/powerpoint/2010/main" val="3429465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6</a:t>
            </a:fld>
            <a:endParaRPr lang="en-AU" dirty="0"/>
          </a:p>
        </p:txBody>
      </p:sp>
    </p:spTree>
    <p:extLst>
      <p:ext uri="{BB962C8B-B14F-4D97-AF65-F5344CB8AC3E}">
        <p14:creationId xmlns:p14="http://schemas.microsoft.com/office/powerpoint/2010/main" val="2666707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8</a:t>
            </a:fld>
            <a:endParaRPr lang="en-AU" dirty="0"/>
          </a:p>
        </p:txBody>
      </p:sp>
    </p:spTree>
    <p:extLst>
      <p:ext uri="{BB962C8B-B14F-4D97-AF65-F5344CB8AC3E}">
        <p14:creationId xmlns:p14="http://schemas.microsoft.com/office/powerpoint/2010/main" val="1431854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273771DA-0864-4937-99C8-5813B4661F6E}" type="slidenum">
              <a:rPr lang="en-AU" smtClean="0"/>
              <a:t>9</a:t>
            </a:fld>
            <a:endParaRPr lang="en-AU" dirty="0"/>
          </a:p>
        </p:txBody>
      </p:sp>
    </p:spTree>
    <p:extLst>
      <p:ext uri="{BB962C8B-B14F-4D97-AF65-F5344CB8AC3E}">
        <p14:creationId xmlns:p14="http://schemas.microsoft.com/office/powerpoint/2010/main" val="843343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1265" name="Shape 53"/>
          <p:cNvSpPr txBox="1">
            <a:spLocks noGrp="1"/>
          </p:cNvSpPr>
          <p:nvPr>
            <p:ph type="body" idx="1"/>
          </p:nvPr>
        </p:nvSpPr>
        <p:spPr bwMode="auto">
          <a:noFill/>
        </p:spPr>
        <p:txBody>
          <a:bodyPr vert="horz" wrap="square" numCol="1" compatLnSpc="1">
            <a:prstTxWarp prst="textNoShape">
              <a:avLst/>
            </a:prstTxWarp>
          </a:bodyPr>
          <a:lstStyle/>
          <a:p>
            <a:pPr>
              <a:spcBef>
                <a:spcPct val="0"/>
              </a:spcBef>
            </a:pPr>
            <a:endParaRPr lang="en-GB" dirty="0" smtClean="0"/>
          </a:p>
        </p:txBody>
      </p:sp>
      <p:sp>
        <p:nvSpPr>
          <p:cNvPr id="11266" name="Shape 54"/>
          <p:cNvSpPr>
            <a:spLocks noGrp="1" noRot="1" noChangeAspect="1"/>
          </p:cNvSpPr>
          <p:nvPr>
            <p:ph type="sldImg" idx="2"/>
          </p:nvPr>
        </p:nvSpPr>
        <p:spPr>
          <a:noFill/>
          <a:ln w="9525"/>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11</a:t>
            </a:fld>
            <a:endParaRPr lang="en-AU" dirty="0"/>
          </a:p>
        </p:txBody>
      </p:sp>
    </p:spTree>
    <p:extLst>
      <p:ext uri="{BB962C8B-B14F-4D97-AF65-F5344CB8AC3E}">
        <p14:creationId xmlns:p14="http://schemas.microsoft.com/office/powerpoint/2010/main" val="72557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12</a:t>
            </a:fld>
            <a:endParaRPr lang="en-AU" dirty="0"/>
          </a:p>
        </p:txBody>
      </p:sp>
    </p:spTree>
    <p:extLst>
      <p:ext uri="{BB962C8B-B14F-4D97-AF65-F5344CB8AC3E}">
        <p14:creationId xmlns:p14="http://schemas.microsoft.com/office/powerpoint/2010/main" val="365692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73771DA-0864-4937-99C8-5813B4661F6E}" type="slidenum">
              <a:rPr lang="en-AU" smtClean="0"/>
              <a:t>16</a:t>
            </a:fld>
            <a:endParaRPr lang="en-AU" dirty="0"/>
          </a:p>
        </p:txBody>
      </p:sp>
    </p:spTree>
    <p:extLst>
      <p:ext uri="{BB962C8B-B14F-4D97-AF65-F5344CB8AC3E}">
        <p14:creationId xmlns:p14="http://schemas.microsoft.com/office/powerpoint/2010/main" val="2068942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descr="slide_1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80921244"/>
      </p:ext>
    </p:extLst>
  </p:cSld>
  <p:clrMapOvr>
    <a:masterClrMapping/>
  </p:clrMapOvr>
  <p:transition xmlns:p14="http://schemas.microsoft.com/office/powerpoint/2010/mai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ext content">
    <p:spTree>
      <p:nvGrpSpPr>
        <p:cNvPr id="1" name=""/>
        <p:cNvGrpSpPr/>
        <p:nvPr/>
      </p:nvGrpSpPr>
      <p:grpSpPr>
        <a:xfrm>
          <a:off x="0" y="0"/>
          <a:ext cx="0" cy="0"/>
          <a:chOff x="0" y="0"/>
          <a:chExt cx="0" cy="0"/>
        </a:xfrm>
      </p:grpSpPr>
      <p:sp>
        <p:nvSpPr>
          <p:cNvPr id="2" name="Title 1"/>
          <p:cNvSpPr>
            <a:spLocks noGrp="1"/>
          </p:cNvSpPr>
          <p:nvPr>
            <p:ph type="title"/>
          </p:nvPr>
        </p:nvSpPr>
        <p:spPr>
          <a:xfrm>
            <a:off x="195004" y="336659"/>
            <a:ext cx="8229600" cy="658979"/>
          </a:xfrm>
          <a:prstGeom prst="rect">
            <a:avLst/>
          </a:prstGeom>
        </p:spPr>
        <p:txBody>
          <a:bodyPr vert="horz">
            <a:normAutofit/>
          </a:bodyPr>
          <a:lstStyle>
            <a:lvl1pPr>
              <a:lnSpc>
                <a:spcPts val="2400"/>
              </a:lnSpc>
              <a:spcBef>
                <a:spcPts val="1000"/>
              </a:spcBef>
              <a:spcAft>
                <a:spcPts val="1000"/>
              </a:spcAft>
              <a:defRPr sz="3600" b="0" i="0">
                <a:solidFill>
                  <a:srgbClr val="F2F2F2"/>
                </a:solidFill>
              </a:defRPr>
            </a:lvl1pPr>
          </a:lstStyle>
          <a:p>
            <a:r>
              <a:rPr lang="en-AU" dirty="0" smtClean="0"/>
              <a:t>Click to edit Master title style</a:t>
            </a:r>
            <a:endParaRPr lang="en-US" dirty="0"/>
          </a:p>
        </p:txBody>
      </p:sp>
      <p:sp>
        <p:nvSpPr>
          <p:cNvPr id="4" name="Text Placeholder 3"/>
          <p:cNvSpPr>
            <a:spLocks noGrp="1"/>
          </p:cNvSpPr>
          <p:nvPr>
            <p:ph type="body" sz="quarter" idx="10" hasCustomPrompt="1"/>
          </p:nvPr>
        </p:nvSpPr>
        <p:spPr>
          <a:xfrm>
            <a:off x="457200" y="2064209"/>
            <a:ext cx="8229600" cy="3990719"/>
          </a:xfrm>
          <a:prstGeom prst="rect">
            <a:avLst/>
          </a:prstGeom>
        </p:spPr>
        <p:txBody>
          <a:bodyPr vert="horz"/>
          <a:lstStyle>
            <a:lvl1pPr marL="0" indent="0">
              <a:lnSpc>
                <a:spcPts val="1900"/>
              </a:lnSpc>
              <a:spcBef>
                <a:spcPts val="600"/>
              </a:spcBef>
              <a:spcAft>
                <a:spcPts val="600"/>
              </a:spcAft>
              <a:buFontTx/>
              <a:buNone/>
              <a:defRPr sz="1200">
                <a:solidFill>
                  <a:schemeClr val="tx2"/>
                </a:solidFill>
              </a:defRPr>
            </a:lvl1pPr>
            <a:lvl2pPr marL="0" indent="0">
              <a:lnSpc>
                <a:spcPts val="1700"/>
              </a:lnSpc>
              <a:spcBef>
                <a:spcPts val="400"/>
              </a:spcBef>
              <a:spcAft>
                <a:spcPts val="400"/>
              </a:spcAft>
              <a:buFont typeface="Arial"/>
              <a:buNone/>
              <a:defRPr sz="1100">
                <a:solidFill>
                  <a:schemeClr val="tx2"/>
                </a:solidFill>
              </a:defRPr>
            </a:lvl2pPr>
            <a:lvl3pPr>
              <a:spcBef>
                <a:spcPts val="400"/>
              </a:spcBef>
              <a:spcAft>
                <a:spcPts val="400"/>
              </a:spcAft>
              <a:defRPr sz="1200">
                <a:solidFill>
                  <a:schemeClr val="tx2"/>
                </a:solidFill>
              </a:defRPr>
            </a:lvl3pPr>
            <a:lvl4pPr>
              <a:spcBef>
                <a:spcPts val="400"/>
              </a:spcBef>
              <a:spcAft>
                <a:spcPts val="400"/>
              </a:spcAft>
              <a:defRPr sz="1200">
                <a:solidFill>
                  <a:schemeClr val="tx2"/>
                </a:solidFill>
              </a:defRPr>
            </a:lvl4pPr>
            <a:lvl5pPr>
              <a:spcBef>
                <a:spcPts val="400"/>
              </a:spcBef>
              <a:spcAft>
                <a:spcPts val="400"/>
              </a:spcAft>
              <a:defRPr sz="1200">
                <a:solidFill>
                  <a:schemeClr val="tx2"/>
                </a:solidFill>
              </a:defRPr>
            </a:lvl5pPr>
          </a:lstStyle>
          <a:p>
            <a:pPr lvl="0"/>
            <a:r>
              <a:rPr lang="en-AU" dirty="0" smtClean="0"/>
              <a:t> Click to edit Master text styles </a:t>
            </a:r>
          </a:p>
          <a:p>
            <a:pPr lvl="1"/>
            <a:r>
              <a:rPr lang="en-AU" dirty="0" smtClean="0"/>
              <a:t>— Second level</a:t>
            </a:r>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707826" y="6149167"/>
            <a:ext cx="1104506" cy="495027"/>
          </a:xfrm>
          <a:prstGeom prst="rect">
            <a:avLst/>
          </a:prstGeom>
        </p:spPr>
      </p:pic>
      <p:grpSp>
        <p:nvGrpSpPr>
          <p:cNvPr id="6" name="Group 5"/>
          <p:cNvGrpSpPr/>
          <p:nvPr userDrawn="1"/>
        </p:nvGrpSpPr>
        <p:grpSpPr>
          <a:xfrm>
            <a:off x="15877" y="5729989"/>
            <a:ext cx="9130780" cy="1129339"/>
            <a:chOff x="13219" y="5728660"/>
            <a:chExt cx="9130780" cy="1129339"/>
          </a:xfrm>
        </p:grpSpPr>
        <p:sp>
          <p:nvSpPr>
            <p:cNvPr id="7" name="Right Triangle 6"/>
            <p:cNvSpPr/>
            <p:nvPr userDrawn="1"/>
          </p:nvSpPr>
          <p:spPr>
            <a:xfrm rot="10800000" flipV="1">
              <a:off x="13219" y="5728660"/>
              <a:ext cx="9130780" cy="1129339"/>
            </a:xfrm>
            <a:prstGeom prst="rtTriangle">
              <a:avLst/>
            </a:prstGeom>
            <a:solidFill>
              <a:schemeClr val="tx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91438" y="6140973"/>
              <a:ext cx="1104506" cy="495026"/>
            </a:xfrm>
            <a:prstGeom prst="rect">
              <a:avLst/>
            </a:prstGeom>
          </p:spPr>
        </p:pic>
      </p:grpSp>
    </p:spTree>
    <p:extLst>
      <p:ext uri="{BB962C8B-B14F-4D97-AF65-F5344CB8AC3E}">
        <p14:creationId xmlns:p14="http://schemas.microsoft.com/office/powerpoint/2010/main" val="7779547"/>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ext and images">
    <p:spTree>
      <p:nvGrpSpPr>
        <p:cNvPr id="1" name="Shape 22"/>
        <p:cNvGrpSpPr/>
        <p:nvPr/>
      </p:nvGrpSpPr>
      <p:grpSpPr>
        <a:xfrm>
          <a:off x="0" y="0"/>
          <a:ext cx="0" cy="0"/>
          <a:chOff x="0" y="0"/>
          <a:chExt cx="0" cy="0"/>
        </a:xfrm>
      </p:grpSpPr>
      <p:sp>
        <p:nvSpPr>
          <p:cNvPr id="27" name="Shape 27"/>
          <p:cNvSpPr>
            <a:spLocks noGrp="1"/>
          </p:cNvSpPr>
          <p:nvPr>
            <p:ph type="pic" idx="2"/>
          </p:nvPr>
        </p:nvSpPr>
        <p:spPr>
          <a:xfrm>
            <a:off x="6291262" y="0"/>
            <a:ext cx="2852737" cy="6858000"/>
          </a:xfrm>
          <a:prstGeom prst="rect">
            <a:avLst/>
          </a:prstGeom>
          <a:noFill/>
          <a:ln>
            <a:noFill/>
          </a:ln>
        </p:spPr>
      </p:sp>
      <p:sp>
        <p:nvSpPr>
          <p:cNvPr id="28" name="Shape 28"/>
          <p:cNvSpPr txBox="1">
            <a:spLocks noGrp="1"/>
          </p:cNvSpPr>
          <p:nvPr>
            <p:ph type="body" idx="1"/>
          </p:nvPr>
        </p:nvSpPr>
        <p:spPr>
          <a:xfrm>
            <a:off x="457199" y="1948740"/>
            <a:ext cx="5258029" cy="3897482"/>
          </a:xfrm>
          <a:prstGeom prst="rect">
            <a:avLst/>
          </a:prstGeom>
          <a:noFill/>
          <a:ln>
            <a:noFill/>
          </a:ln>
        </p:spPr>
        <p:txBody>
          <a:bodyPr lIns="91425" tIns="91425" rIns="91425" bIns="91425" anchor="t" anchorCtr="0"/>
          <a:lstStyle>
            <a:lvl1pPr marL="285750" indent="-171450" rtl="0">
              <a:spcBef>
                <a:spcPts val="0"/>
              </a:spcBef>
              <a:buClr>
                <a:schemeClr val="dk2"/>
              </a:buClr>
              <a:buFont typeface="Merriweather Sans"/>
              <a:buChar char="―"/>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9" name="Shape 29"/>
          <p:cNvSpPr txBox="1">
            <a:spLocks noGrp="1"/>
          </p:cNvSpPr>
          <p:nvPr>
            <p:ph type="title"/>
          </p:nvPr>
        </p:nvSpPr>
        <p:spPr>
          <a:xfrm>
            <a:off x="457200" y="780508"/>
            <a:ext cx="5258028" cy="1168232"/>
          </a:xfrm>
          <a:prstGeom prst="rect">
            <a:avLst/>
          </a:prstGeom>
          <a:noFill/>
          <a:ln>
            <a:noFill/>
          </a:ln>
        </p:spPr>
        <p:txBody>
          <a:bodyPr lIns="91425" tIns="91425" rIns="91425" bIns="91425" anchor="t" anchorCtr="0"/>
          <a:lstStyle>
            <a:lvl1pPr rtl="0">
              <a:lnSpc>
                <a:spcPct val="105714"/>
              </a:lnSpc>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Tree>
    <p:extLst>
      <p:ext uri="{BB962C8B-B14F-4D97-AF65-F5344CB8AC3E}">
        <p14:creationId xmlns:p14="http://schemas.microsoft.com/office/powerpoint/2010/main" val="2812345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Slide 1">
    <p:spTree>
      <p:nvGrpSpPr>
        <p:cNvPr id="1" name="Shape 14"/>
        <p:cNvGrpSpPr/>
        <p:nvPr/>
      </p:nvGrpSpPr>
      <p:grpSpPr>
        <a:xfrm>
          <a:off x="0" y="0"/>
          <a:ext cx="0" cy="0"/>
          <a:chOff x="0" y="0"/>
          <a:chExt cx="0" cy="0"/>
        </a:xfrm>
      </p:grpSpPr>
      <p:sp>
        <p:nvSpPr>
          <p:cNvPr id="21" name="Shape 21"/>
          <p:cNvSpPr txBox="1">
            <a:spLocks noGrp="1"/>
          </p:cNvSpPr>
          <p:nvPr>
            <p:ph type="title"/>
          </p:nvPr>
        </p:nvSpPr>
        <p:spPr>
          <a:xfrm>
            <a:off x="457200" y="1422225"/>
            <a:ext cx="8229600" cy="1143000"/>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Tree>
    <p:extLst>
      <p:ext uri="{BB962C8B-B14F-4D97-AF65-F5344CB8AC3E}">
        <p14:creationId xmlns:p14="http://schemas.microsoft.com/office/powerpoint/2010/main" val="14316465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4" name="Picture 3" descr="wedge.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97" y="0"/>
            <a:ext cx="9144000" cy="1580913"/>
          </a:xfrm>
          <a:prstGeom prst="rect">
            <a:avLst/>
          </a:prstGeom>
        </p:spPr>
      </p:pic>
      <p:sp>
        <p:nvSpPr>
          <p:cNvPr id="2" name="Title Placeholder 1"/>
          <p:cNvSpPr>
            <a:spLocks noGrp="1"/>
          </p:cNvSpPr>
          <p:nvPr>
            <p:ph type="title"/>
          </p:nvPr>
        </p:nvSpPr>
        <p:spPr>
          <a:xfrm>
            <a:off x="367553" y="344039"/>
            <a:ext cx="8229600" cy="560551"/>
          </a:xfrm>
          <a:prstGeom prst="rect">
            <a:avLst/>
          </a:prstGeom>
        </p:spPr>
        <p:txBody>
          <a:bodyPr vert="horz" lIns="91440" tIns="45720" rIns="91440" bIns="45720" rtlCol="0" anchor="ctr">
            <a:noAutofit/>
          </a:bodyPr>
          <a:lstStyle/>
          <a:p>
            <a:r>
              <a:rPr lang="en-AU" dirty="0" smtClean="0"/>
              <a:t>Click to edit Master title style</a:t>
            </a:r>
            <a:endParaRPr lang="en-US" dirty="0"/>
          </a:p>
        </p:txBody>
      </p:sp>
      <p:sp>
        <p:nvSpPr>
          <p:cNvPr id="3" name="Text Placeholder 2"/>
          <p:cNvSpPr>
            <a:spLocks noGrp="1"/>
          </p:cNvSpPr>
          <p:nvPr>
            <p:ph type="body" idx="1"/>
          </p:nvPr>
        </p:nvSpPr>
        <p:spPr>
          <a:xfrm>
            <a:off x="367555" y="1899745"/>
            <a:ext cx="5250329" cy="4525963"/>
          </a:xfrm>
          <a:prstGeom prst="rect">
            <a:avLst/>
          </a:prstGeom>
        </p:spPr>
        <p:txBody>
          <a:bodyPr vert="horz" lIns="91440" tIns="45720" rIns="91440" bIns="45720" rtlCol="0">
            <a:normAutofit/>
          </a:bodyPr>
          <a:lstStyle/>
          <a:p>
            <a:pPr marL="0" marR="0" lvl="0" indent="0" algn="l" defTabSz="457200" rtl="0" eaLnBrk="1" fontAlgn="auto" latinLnBrk="0" hangingPunct="1">
              <a:lnSpc>
                <a:spcPts val="1900"/>
              </a:lnSpc>
              <a:spcBef>
                <a:spcPts val="600"/>
              </a:spcBef>
              <a:spcAft>
                <a:spcPts val="600"/>
              </a:spcAft>
              <a:buClrTx/>
              <a:buSzPct val="100000"/>
              <a:buFontTx/>
              <a:buNone/>
              <a:tabLst/>
              <a:defRPr/>
            </a:pPr>
            <a:r>
              <a:rPr lang="en-AU" dirty="0" smtClean="0"/>
              <a:t> Click to edit Master text styles</a:t>
            </a:r>
          </a:p>
        </p:txBody>
      </p:sp>
      <p:grpSp>
        <p:nvGrpSpPr>
          <p:cNvPr id="7" name="Group 6"/>
          <p:cNvGrpSpPr/>
          <p:nvPr/>
        </p:nvGrpSpPr>
        <p:grpSpPr>
          <a:xfrm>
            <a:off x="13219" y="5728661"/>
            <a:ext cx="9130780" cy="1129339"/>
            <a:chOff x="13219" y="5728660"/>
            <a:chExt cx="9130780" cy="1129339"/>
          </a:xfrm>
        </p:grpSpPr>
        <p:sp>
          <p:nvSpPr>
            <p:cNvPr id="6" name="Right Triangle 5"/>
            <p:cNvSpPr/>
            <p:nvPr userDrawn="1"/>
          </p:nvSpPr>
          <p:spPr>
            <a:xfrm rot="10800000" flipV="1">
              <a:off x="13219" y="5728660"/>
              <a:ext cx="9130780" cy="1129339"/>
            </a:xfrm>
            <a:prstGeom prst="rtTriangle">
              <a:avLst/>
            </a:prstGeom>
            <a:solidFill>
              <a:schemeClr val="tx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691438" y="6140973"/>
              <a:ext cx="1104506" cy="495026"/>
            </a:xfrm>
            <a:prstGeom prst="rect">
              <a:avLst/>
            </a:prstGeom>
          </p:spPr>
        </p:pic>
      </p:grpSp>
      <p:sp>
        <p:nvSpPr>
          <p:cNvPr id="10" name="Right Triangle 9"/>
          <p:cNvSpPr/>
          <p:nvPr userDrawn="1"/>
        </p:nvSpPr>
        <p:spPr>
          <a:xfrm rot="10800000" flipV="1">
            <a:off x="13219" y="5728661"/>
            <a:ext cx="9130780" cy="1129339"/>
          </a:xfrm>
          <a:prstGeom prst="rtTriangle">
            <a:avLst/>
          </a:prstGeom>
          <a:solidFill>
            <a:schemeClr val="tx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7252096"/>
      </p:ext>
    </p:extLst>
  </p:cSld>
  <p:clrMap bg1="lt1" tx1="dk1" bg2="lt2" tx2="dk2" accent1="accent1" accent2="accent2" accent3="accent3" accent4="accent4" accent5="accent5" accent6="accent6" hlink="hlink" folHlink="folHlink"/>
  <p:sldLayoutIdLst>
    <p:sldLayoutId id="2147483676" r:id="rId1"/>
    <p:sldLayoutId id="2147483678" r:id="rId2"/>
    <p:sldLayoutId id="2147483696" r:id="rId3"/>
    <p:sldLayoutId id="2147483697" r:id="rId4"/>
  </p:sldLayoutIdLst>
  <p:transition xmlns:p14="http://schemas.microsoft.com/office/powerpoint/2010/main" spd="slow">
    <p:wipe/>
  </p:transition>
  <p:hf hdr="0" ftr="0" dt="0"/>
  <p:txStyles>
    <p:titleStyle>
      <a:lvl1pPr algn="l" defTabSz="457200" rtl="0" eaLnBrk="1" latinLnBrk="0" hangingPunct="1">
        <a:spcBef>
          <a:spcPct val="0"/>
        </a:spcBef>
        <a:buNone/>
        <a:defRPr sz="2800" kern="1200" cap="none" baseline="0">
          <a:solidFill>
            <a:schemeClr val="tx1"/>
          </a:solidFill>
          <a:latin typeface="Museo 700"/>
          <a:ea typeface="+mj-ea"/>
          <a:cs typeface="+mj-cs"/>
        </a:defRPr>
      </a:lvl1pPr>
    </p:titleStyle>
    <p:bodyStyle>
      <a:lvl1pPr marL="0" indent="0" algn="l" defTabSz="457200" rtl="0" eaLnBrk="1" latinLnBrk="0" hangingPunct="1">
        <a:lnSpc>
          <a:spcPts val="1900"/>
        </a:lnSpc>
        <a:spcBef>
          <a:spcPts val="600"/>
        </a:spcBef>
        <a:spcAft>
          <a:spcPts val="600"/>
        </a:spcAft>
        <a:buSzPct val="100000"/>
        <a:buFontTx/>
        <a:buNone/>
        <a:defRPr sz="1400" kern="1200">
          <a:solidFill>
            <a:schemeClr val="accent6"/>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4.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shapermit.com/" TargetMode="External"/><Relationship Id="rId4" Type="http://schemas.openxmlformats.org/officeDocument/2006/relationships/hyperlink" Target="mailto:shape.rmit@edu.au" TargetMode="External"/><Relationship Id="rId5" Type="http://schemas.openxmlformats.org/officeDocument/2006/relationships/image" Target="../media/image10.pn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youtu.be/pEP7XoFVork" TargetMode="External"/><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98046" y="836713"/>
            <a:ext cx="7420892" cy="1079400"/>
          </a:xfrm>
          <a:noFill/>
          <a:ln>
            <a:noFill/>
          </a:ln>
        </p:spPr>
        <p:txBody>
          <a:bodyPr vert="horz" lIns="0" tIns="0" rIns="0" bIns="0" rtlCol="0" anchor="t" anchorCtr="0">
            <a:noAutofit/>
          </a:bodyPr>
          <a:lstStyle/>
          <a:p>
            <a:pPr>
              <a:lnSpc>
                <a:spcPct val="105714"/>
              </a:lnSpc>
              <a:spcBef>
                <a:spcPts val="0"/>
              </a:spcBef>
            </a:pPr>
            <a:r>
              <a:rPr lang="en-US" sz="3200" b="1" dirty="0" smtClean="0">
                <a:latin typeface="Arial" charset="0"/>
                <a:cs typeface="Arial" charset="0"/>
              </a:rPr>
              <a:t>#ShapeRMIT project update, developing strategy and next steps</a:t>
            </a:r>
            <a:endParaRPr lang="en-AU" sz="3200" b="1" dirty="0">
              <a:latin typeface="Arial" charset="0"/>
              <a:cs typeface="Arial" charset="0"/>
            </a:endParaRPr>
          </a:p>
        </p:txBody>
      </p:sp>
      <p:pic>
        <p:nvPicPr>
          <p:cNvPr id="6"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338" y="933089"/>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1</a:t>
            </a:r>
            <a:endParaRPr lang="en-US" dirty="0">
              <a:solidFill>
                <a:schemeClr val="tx2"/>
              </a:solidFill>
            </a:endParaRPr>
          </a:p>
        </p:txBody>
      </p:sp>
    </p:spTree>
    <p:extLst>
      <p:ext uri="{BB962C8B-B14F-4D97-AF65-F5344CB8AC3E}">
        <p14:creationId xmlns:p14="http://schemas.microsoft.com/office/powerpoint/2010/main" val="2232369707"/>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l="12477" r="3638"/>
          <a:stretch/>
        </p:blipFill>
        <p:spPr>
          <a:xfrm>
            <a:off x="-1" y="-27384"/>
            <a:ext cx="9144001" cy="6885384"/>
          </a:xfrm>
          <a:prstGeom prst="rect">
            <a:avLst/>
          </a:prstGeom>
        </p:spPr>
      </p:pic>
      <p:sp>
        <p:nvSpPr>
          <p:cNvPr id="2" name="Title 1"/>
          <p:cNvSpPr>
            <a:spLocks noGrp="1"/>
          </p:cNvSpPr>
          <p:nvPr>
            <p:ph type="title"/>
          </p:nvPr>
        </p:nvSpPr>
        <p:spPr>
          <a:xfrm>
            <a:off x="1585676" y="2132856"/>
            <a:ext cx="7558324" cy="1096052"/>
          </a:xfrm>
          <a:solidFill>
            <a:schemeClr val="tx1">
              <a:lumMod val="75000"/>
            </a:schemeClr>
          </a:solidFill>
        </p:spPr>
        <p:txBody>
          <a:bodyPr anchor="ctr"/>
          <a:lstStyle/>
          <a:p>
            <a:r>
              <a:rPr lang="en-US" sz="3600" dirty="0" smtClean="0">
                <a:solidFill>
                  <a:schemeClr val="tx2"/>
                </a:solidFill>
              </a:rPr>
              <a:t>The developing strategy</a:t>
            </a:r>
            <a:endParaRPr lang="en-AU" dirty="0">
              <a:solidFill>
                <a:schemeClr val="tx2"/>
              </a:solidFill>
            </a:endParaRPr>
          </a:p>
        </p:txBody>
      </p:sp>
      <p:sp>
        <p:nvSpPr>
          <p:cNvPr id="7" name="TextBox 6"/>
          <p:cNvSpPr txBox="1"/>
          <p:nvPr/>
        </p:nvSpPr>
        <p:spPr>
          <a:xfrm>
            <a:off x="8730208" y="6434414"/>
            <a:ext cx="441146" cy="369332"/>
          </a:xfrm>
          <a:prstGeom prst="rect">
            <a:avLst/>
          </a:prstGeom>
          <a:noFill/>
        </p:spPr>
        <p:txBody>
          <a:bodyPr wrap="none" rtlCol="0">
            <a:spAutoFit/>
          </a:bodyPr>
          <a:lstStyle/>
          <a:p>
            <a:r>
              <a:rPr lang="en-US" dirty="0" smtClean="0"/>
              <a:t>10</a:t>
            </a:r>
            <a:endParaRPr lang="en-US" dirty="0"/>
          </a:p>
        </p:txBody>
      </p:sp>
      <p:pic>
        <p:nvPicPr>
          <p:cNvPr id="8"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498" y="2132856"/>
            <a:ext cx="1138173" cy="1096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83370057"/>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633715" y="2420888"/>
            <a:ext cx="3347449" cy="3266294"/>
            <a:chOff x="4427984" y="2358904"/>
            <a:chExt cx="4097050" cy="4248472"/>
          </a:xfrm>
        </p:grpSpPr>
        <p:sp>
          <p:nvSpPr>
            <p:cNvPr id="8" name="Hexagon 7"/>
            <p:cNvSpPr/>
            <p:nvPr/>
          </p:nvSpPr>
          <p:spPr>
            <a:xfrm>
              <a:off x="5735665" y="2358904"/>
              <a:ext cx="1473311"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Employability and enterprise</a:t>
              </a:r>
            </a:p>
          </p:txBody>
        </p:sp>
        <p:sp>
          <p:nvSpPr>
            <p:cNvPr id="9" name="Hexagon 8"/>
            <p:cNvSpPr/>
            <p:nvPr/>
          </p:nvSpPr>
          <p:spPr>
            <a:xfrm>
              <a:off x="7125315" y="4565172"/>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Global presence and impact</a:t>
              </a:r>
            </a:p>
            <a:p>
              <a:pPr algn="ctr"/>
              <a:endParaRPr lang="en-AU" sz="800" kern="0" dirty="0">
                <a:solidFill>
                  <a:srgbClr val="000000"/>
                </a:solidFill>
                <a:sym typeface="Arial"/>
                <a:rtl val="0"/>
              </a:endParaRPr>
            </a:p>
          </p:txBody>
        </p:sp>
        <p:sp>
          <p:nvSpPr>
            <p:cNvPr id="10" name="Hexagon 9"/>
            <p:cNvSpPr/>
            <p:nvPr/>
          </p:nvSpPr>
          <p:spPr>
            <a:xfrm>
              <a:off x="4427984" y="3097673"/>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1000" b="1" kern="0" dirty="0">
                  <a:solidFill>
                    <a:srgbClr val="000000"/>
                  </a:solidFill>
                  <a:sym typeface="Arial"/>
                  <a:rtl val="0"/>
                </a:rPr>
                <a:t>Student experience and support</a:t>
              </a:r>
            </a:p>
          </p:txBody>
        </p:sp>
        <p:sp>
          <p:nvSpPr>
            <p:cNvPr id="11" name="Hexagon 10"/>
            <p:cNvSpPr/>
            <p:nvPr/>
          </p:nvSpPr>
          <p:spPr>
            <a:xfrm>
              <a:off x="4427984" y="4565172"/>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Engagement with industry and community</a:t>
              </a:r>
            </a:p>
          </p:txBody>
        </p:sp>
        <p:sp>
          <p:nvSpPr>
            <p:cNvPr id="12" name="Hexagon 11"/>
            <p:cNvSpPr/>
            <p:nvPr/>
          </p:nvSpPr>
          <p:spPr>
            <a:xfrm>
              <a:off x="7125315" y="3097673"/>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Research and innovation</a:t>
              </a:r>
            </a:p>
          </p:txBody>
        </p:sp>
        <p:sp>
          <p:nvSpPr>
            <p:cNvPr id="13" name="Hexagon 12"/>
            <p:cNvSpPr/>
            <p:nvPr/>
          </p:nvSpPr>
          <p:spPr>
            <a:xfrm>
              <a:off x="5732268" y="3836441"/>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Learning and Teaching</a:t>
              </a:r>
            </a:p>
          </p:txBody>
        </p:sp>
        <p:sp>
          <p:nvSpPr>
            <p:cNvPr id="14" name="Hexagon 13"/>
            <p:cNvSpPr/>
            <p:nvPr/>
          </p:nvSpPr>
          <p:spPr>
            <a:xfrm>
              <a:off x="5724862" y="5313980"/>
              <a:ext cx="1399719" cy="1293396"/>
            </a:xfrm>
            <a:prstGeom prst="hexagon">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AU" sz="800" b="1" kern="0" dirty="0">
                  <a:solidFill>
                    <a:srgbClr val="000000"/>
                  </a:solidFill>
                  <a:sym typeface="Arial"/>
                  <a:rtl val="0"/>
                </a:rPr>
                <a:t>Workforce and systems</a:t>
              </a:r>
            </a:p>
            <a:p>
              <a:pPr algn="ctr"/>
              <a:r>
                <a:rPr lang="en-US" sz="800" b="1" kern="0" dirty="0">
                  <a:solidFill>
                    <a:srgbClr val="000000"/>
                  </a:solidFill>
                  <a:sym typeface="Arial"/>
                  <a:rtl val="0"/>
                </a:rPr>
                <a:t>capability</a:t>
              </a:r>
              <a:endParaRPr lang="en-AU" sz="800" b="1" kern="0" dirty="0">
                <a:solidFill>
                  <a:srgbClr val="000000"/>
                </a:solidFill>
                <a:sym typeface="Arial"/>
                <a:rtl val="0"/>
              </a:endParaRPr>
            </a:p>
          </p:txBody>
        </p:sp>
      </p:grpSp>
      <p:sp>
        <p:nvSpPr>
          <p:cNvPr id="15" name="Rectangle 14"/>
          <p:cNvSpPr/>
          <p:nvPr/>
        </p:nvSpPr>
        <p:spPr>
          <a:xfrm>
            <a:off x="539552" y="2276153"/>
            <a:ext cx="3528392" cy="354999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dirty="0">
              <a:solidFill>
                <a:srgbClr val="DC291E"/>
              </a:solidFill>
            </a:endParaRPr>
          </a:p>
        </p:txBody>
      </p:sp>
      <p:sp>
        <p:nvSpPr>
          <p:cNvPr id="17" name="Rectangle 16"/>
          <p:cNvSpPr/>
          <p:nvPr/>
        </p:nvSpPr>
        <p:spPr>
          <a:xfrm>
            <a:off x="539552" y="1958107"/>
            <a:ext cx="3528392" cy="307774"/>
          </a:xfrm>
          <a:prstGeom prst="rect">
            <a:avLst/>
          </a:prstGeom>
          <a:solidFill>
            <a:srgbClr val="FFFFFF">
              <a:lumMod val="50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r>
              <a:rPr lang="en-AU" sz="1600" b="1" kern="0" dirty="0">
                <a:solidFill>
                  <a:srgbClr val="FFFFFF"/>
                </a:solidFill>
                <a:latin typeface="Museo 500" charset="0"/>
              </a:rPr>
              <a:t>INITIAL THEMES </a:t>
            </a:r>
          </a:p>
        </p:txBody>
      </p:sp>
      <p:grpSp>
        <p:nvGrpSpPr>
          <p:cNvPr id="26" name="Group 25"/>
          <p:cNvGrpSpPr/>
          <p:nvPr/>
        </p:nvGrpSpPr>
        <p:grpSpPr>
          <a:xfrm>
            <a:off x="4746704" y="2222831"/>
            <a:ext cx="4073768" cy="3626595"/>
            <a:chOff x="5250760" y="2271582"/>
            <a:chExt cx="3713728" cy="3605690"/>
          </a:xfrm>
        </p:grpSpPr>
        <p:sp>
          <p:nvSpPr>
            <p:cNvPr id="27" name="Oval 26"/>
            <p:cNvSpPr/>
            <p:nvPr/>
          </p:nvSpPr>
          <p:spPr bwMode="auto">
            <a:xfrm>
              <a:off x="6372200" y="3356992"/>
              <a:ext cx="1301863" cy="1325854"/>
            </a:xfrm>
            <a:prstGeom prst="ellipse">
              <a:avLst/>
            </a:prstGeom>
            <a:solidFill>
              <a:srgbClr val="C00000"/>
            </a:solidFill>
            <a:ln>
              <a:noFill/>
            </a:ln>
            <a:effectLst/>
            <a:extLst/>
          </p:spPr>
          <p:txBody>
            <a:bodyPr vert="horz" wrap="none" lIns="0" tIns="0" rIns="0" bIns="0" numCol="1" rtlCol="0" anchor="ctr" anchorCtr="0" compatLnSpc="1">
              <a:prstTxWarp prst="textNoShape">
                <a:avLst/>
              </a:prstTxWarp>
            </a:bodyPr>
            <a:lstStyle/>
            <a:p>
              <a:pPr algn="ctr" fontAlgn="b">
                <a:spcBef>
                  <a:spcPct val="0"/>
                </a:spcBef>
                <a:spcAft>
                  <a:spcPct val="0"/>
                </a:spcAft>
                <a:defRPr/>
              </a:pPr>
              <a:r>
                <a:rPr lang="en-AU" sz="1000" b="1" kern="0" dirty="0" smtClean="0">
                  <a:solidFill>
                    <a:sysClr val="window" lastClr="FFFFFF"/>
                  </a:solidFill>
                  <a:cs typeface="Arial" charset="0"/>
                </a:rPr>
                <a:t>RMIT </a:t>
              </a:r>
            </a:p>
            <a:p>
              <a:pPr algn="ctr" fontAlgn="b">
                <a:spcBef>
                  <a:spcPct val="0"/>
                </a:spcBef>
                <a:spcAft>
                  <a:spcPct val="0"/>
                </a:spcAft>
                <a:defRPr/>
              </a:pPr>
              <a:r>
                <a:rPr lang="en-AU" sz="1000" b="1" kern="0" dirty="0" smtClean="0">
                  <a:solidFill>
                    <a:sysClr val="window" lastClr="FFFFFF"/>
                  </a:solidFill>
                  <a:cs typeface="Arial" charset="0"/>
                </a:rPr>
                <a:t>Mission and Values</a:t>
              </a:r>
            </a:p>
          </p:txBody>
        </p:sp>
        <p:sp>
          <p:nvSpPr>
            <p:cNvPr id="28" name="Freeform 3"/>
            <p:cNvSpPr>
              <a:spLocks/>
            </p:cNvSpPr>
            <p:nvPr/>
          </p:nvSpPr>
          <p:spPr bwMode="auto">
            <a:xfrm>
              <a:off x="7000063" y="2429863"/>
              <a:ext cx="1656576" cy="2496542"/>
            </a:xfrm>
            <a:custGeom>
              <a:avLst/>
              <a:gdLst>
                <a:gd name="T0" fmla="*/ 1372 w 1586"/>
                <a:gd name="T1" fmla="*/ 2382 h 2508"/>
                <a:gd name="T2" fmla="*/ 1372 w 1586"/>
                <a:gd name="T3" fmla="*/ 2382 h 2508"/>
                <a:gd name="T4" fmla="*/ 1446 w 1586"/>
                <a:gd name="T5" fmla="*/ 2238 h 2508"/>
                <a:gd name="T6" fmla="*/ 1504 w 1586"/>
                <a:gd name="T7" fmla="*/ 2088 h 2508"/>
                <a:gd name="T8" fmla="*/ 1548 w 1586"/>
                <a:gd name="T9" fmla="*/ 1938 h 2508"/>
                <a:gd name="T10" fmla="*/ 1574 w 1586"/>
                <a:gd name="T11" fmla="*/ 1784 h 2508"/>
                <a:gd name="T12" fmla="*/ 1586 w 1586"/>
                <a:gd name="T13" fmla="*/ 1630 h 2508"/>
                <a:gd name="T14" fmla="*/ 1582 w 1586"/>
                <a:gd name="T15" fmla="*/ 1478 h 2508"/>
                <a:gd name="T16" fmla="*/ 1564 w 1586"/>
                <a:gd name="T17" fmla="*/ 1326 h 2508"/>
                <a:gd name="T18" fmla="*/ 1532 w 1586"/>
                <a:gd name="T19" fmla="*/ 1176 h 2508"/>
                <a:gd name="T20" fmla="*/ 1486 w 1586"/>
                <a:gd name="T21" fmla="*/ 1032 h 2508"/>
                <a:gd name="T22" fmla="*/ 1426 w 1586"/>
                <a:gd name="T23" fmla="*/ 892 h 2508"/>
                <a:gd name="T24" fmla="*/ 1352 w 1586"/>
                <a:gd name="T25" fmla="*/ 756 h 2508"/>
                <a:gd name="T26" fmla="*/ 1266 w 1586"/>
                <a:gd name="T27" fmla="*/ 630 h 2508"/>
                <a:gd name="T28" fmla="*/ 1166 w 1586"/>
                <a:gd name="T29" fmla="*/ 510 h 2508"/>
                <a:gd name="T30" fmla="*/ 1054 w 1586"/>
                <a:gd name="T31" fmla="*/ 400 h 2508"/>
                <a:gd name="T32" fmla="*/ 930 w 1586"/>
                <a:gd name="T33" fmla="*/ 300 h 2508"/>
                <a:gd name="T34" fmla="*/ 794 w 1586"/>
                <a:gd name="T35" fmla="*/ 212 h 2508"/>
                <a:gd name="T36" fmla="*/ 746 w 1586"/>
                <a:gd name="T37" fmla="*/ 186 h 2508"/>
                <a:gd name="T38" fmla="*/ 650 w 1586"/>
                <a:gd name="T39" fmla="*/ 140 h 2508"/>
                <a:gd name="T40" fmla="*/ 552 w 1586"/>
                <a:gd name="T41" fmla="*/ 100 h 2508"/>
                <a:gd name="T42" fmla="*/ 454 w 1586"/>
                <a:gd name="T43" fmla="*/ 66 h 2508"/>
                <a:gd name="T44" fmla="*/ 354 w 1586"/>
                <a:gd name="T45" fmla="*/ 40 h 2508"/>
                <a:gd name="T46" fmla="*/ 254 w 1586"/>
                <a:gd name="T47" fmla="*/ 20 h 2508"/>
                <a:gd name="T48" fmla="*/ 152 w 1586"/>
                <a:gd name="T49" fmla="*/ 8 h 2508"/>
                <a:gd name="T50" fmla="*/ 50 w 1586"/>
                <a:gd name="T51" fmla="*/ 2 h 2508"/>
                <a:gd name="T52" fmla="*/ 0 w 1586"/>
                <a:gd name="T53" fmla="*/ 4 h 2508"/>
                <a:gd name="T54" fmla="*/ 2 w 1586"/>
                <a:gd name="T55" fmla="*/ 682 h 2508"/>
                <a:gd name="T56" fmla="*/ 60 w 1586"/>
                <a:gd name="T57" fmla="*/ 684 h 2508"/>
                <a:gd name="T58" fmla="*/ 176 w 1586"/>
                <a:gd name="T59" fmla="*/ 698 h 2508"/>
                <a:gd name="T60" fmla="*/ 288 w 1586"/>
                <a:gd name="T61" fmla="*/ 728 h 2508"/>
                <a:gd name="T62" fmla="*/ 400 w 1586"/>
                <a:gd name="T63" fmla="*/ 774 h 2508"/>
                <a:gd name="T64" fmla="*/ 454 w 1586"/>
                <a:gd name="T65" fmla="*/ 802 h 2508"/>
                <a:gd name="T66" fmla="*/ 532 w 1586"/>
                <a:gd name="T67" fmla="*/ 854 h 2508"/>
                <a:gd name="T68" fmla="*/ 602 w 1586"/>
                <a:gd name="T69" fmla="*/ 910 h 2508"/>
                <a:gd name="T70" fmla="*/ 666 w 1586"/>
                <a:gd name="T71" fmla="*/ 972 h 2508"/>
                <a:gd name="T72" fmla="*/ 722 w 1586"/>
                <a:gd name="T73" fmla="*/ 1040 h 2508"/>
                <a:gd name="T74" fmla="*/ 772 w 1586"/>
                <a:gd name="T75" fmla="*/ 1114 h 2508"/>
                <a:gd name="T76" fmla="*/ 814 w 1586"/>
                <a:gd name="T77" fmla="*/ 1190 h 2508"/>
                <a:gd name="T78" fmla="*/ 848 w 1586"/>
                <a:gd name="T79" fmla="*/ 1270 h 2508"/>
                <a:gd name="T80" fmla="*/ 876 w 1586"/>
                <a:gd name="T81" fmla="*/ 1354 h 2508"/>
                <a:gd name="T82" fmla="*/ 894 w 1586"/>
                <a:gd name="T83" fmla="*/ 1438 h 2508"/>
                <a:gd name="T84" fmla="*/ 904 w 1586"/>
                <a:gd name="T85" fmla="*/ 1526 h 2508"/>
                <a:gd name="T86" fmla="*/ 906 w 1586"/>
                <a:gd name="T87" fmla="*/ 1612 h 2508"/>
                <a:gd name="T88" fmla="*/ 900 w 1586"/>
                <a:gd name="T89" fmla="*/ 1700 h 2508"/>
                <a:gd name="T90" fmla="*/ 884 w 1586"/>
                <a:gd name="T91" fmla="*/ 1788 h 2508"/>
                <a:gd name="T92" fmla="*/ 860 w 1586"/>
                <a:gd name="T93" fmla="*/ 1874 h 2508"/>
                <a:gd name="T94" fmla="*/ 826 w 1586"/>
                <a:gd name="T95" fmla="*/ 1960 h 2508"/>
                <a:gd name="T96" fmla="*/ 784 w 1586"/>
                <a:gd name="T97" fmla="*/ 2042 h 2508"/>
                <a:gd name="T98" fmla="*/ 784 w 1586"/>
                <a:gd name="T99" fmla="*/ 2042 h 2508"/>
                <a:gd name="T100" fmla="*/ 1372 w 1586"/>
                <a:gd name="T101" fmla="*/ 2382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86" h="2508">
                  <a:moveTo>
                    <a:pt x="1372" y="2382"/>
                  </a:moveTo>
                  <a:lnTo>
                    <a:pt x="1372" y="2382"/>
                  </a:lnTo>
                  <a:lnTo>
                    <a:pt x="1372" y="2382"/>
                  </a:lnTo>
                  <a:lnTo>
                    <a:pt x="1372" y="2382"/>
                  </a:lnTo>
                  <a:lnTo>
                    <a:pt x="1412" y="2310"/>
                  </a:lnTo>
                  <a:lnTo>
                    <a:pt x="1446" y="2238"/>
                  </a:lnTo>
                  <a:lnTo>
                    <a:pt x="1478" y="2164"/>
                  </a:lnTo>
                  <a:lnTo>
                    <a:pt x="1504" y="2088"/>
                  </a:lnTo>
                  <a:lnTo>
                    <a:pt x="1528" y="2014"/>
                  </a:lnTo>
                  <a:lnTo>
                    <a:pt x="1548" y="1938"/>
                  </a:lnTo>
                  <a:lnTo>
                    <a:pt x="1562" y="1862"/>
                  </a:lnTo>
                  <a:lnTo>
                    <a:pt x="1574" y="1784"/>
                  </a:lnTo>
                  <a:lnTo>
                    <a:pt x="1582" y="1708"/>
                  </a:lnTo>
                  <a:lnTo>
                    <a:pt x="1586" y="1630"/>
                  </a:lnTo>
                  <a:lnTo>
                    <a:pt x="1586" y="1554"/>
                  </a:lnTo>
                  <a:lnTo>
                    <a:pt x="1582" y="1478"/>
                  </a:lnTo>
                  <a:lnTo>
                    <a:pt x="1576" y="1402"/>
                  </a:lnTo>
                  <a:lnTo>
                    <a:pt x="1564" y="1326"/>
                  </a:lnTo>
                  <a:lnTo>
                    <a:pt x="1550" y="1250"/>
                  </a:lnTo>
                  <a:lnTo>
                    <a:pt x="1532" y="1176"/>
                  </a:lnTo>
                  <a:lnTo>
                    <a:pt x="1510" y="1104"/>
                  </a:lnTo>
                  <a:lnTo>
                    <a:pt x="1486" y="1032"/>
                  </a:lnTo>
                  <a:lnTo>
                    <a:pt x="1458" y="960"/>
                  </a:lnTo>
                  <a:lnTo>
                    <a:pt x="1426" y="892"/>
                  </a:lnTo>
                  <a:lnTo>
                    <a:pt x="1390" y="824"/>
                  </a:lnTo>
                  <a:lnTo>
                    <a:pt x="1352" y="756"/>
                  </a:lnTo>
                  <a:lnTo>
                    <a:pt x="1310" y="692"/>
                  </a:lnTo>
                  <a:lnTo>
                    <a:pt x="1266" y="630"/>
                  </a:lnTo>
                  <a:lnTo>
                    <a:pt x="1218" y="568"/>
                  </a:lnTo>
                  <a:lnTo>
                    <a:pt x="1166" y="510"/>
                  </a:lnTo>
                  <a:lnTo>
                    <a:pt x="1112" y="454"/>
                  </a:lnTo>
                  <a:lnTo>
                    <a:pt x="1054" y="400"/>
                  </a:lnTo>
                  <a:lnTo>
                    <a:pt x="994" y="350"/>
                  </a:lnTo>
                  <a:lnTo>
                    <a:pt x="930" y="300"/>
                  </a:lnTo>
                  <a:lnTo>
                    <a:pt x="864" y="256"/>
                  </a:lnTo>
                  <a:lnTo>
                    <a:pt x="794" y="212"/>
                  </a:lnTo>
                  <a:lnTo>
                    <a:pt x="794" y="212"/>
                  </a:lnTo>
                  <a:lnTo>
                    <a:pt x="746" y="186"/>
                  </a:lnTo>
                  <a:lnTo>
                    <a:pt x="698" y="162"/>
                  </a:lnTo>
                  <a:lnTo>
                    <a:pt x="650" y="140"/>
                  </a:lnTo>
                  <a:lnTo>
                    <a:pt x="602" y="118"/>
                  </a:lnTo>
                  <a:lnTo>
                    <a:pt x="552" y="100"/>
                  </a:lnTo>
                  <a:lnTo>
                    <a:pt x="504" y="82"/>
                  </a:lnTo>
                  <a:lnTo>
                    <a:pt x="454" y="66"/>
                  </a:lnTo>
                  <a:lnTo>
                    <a:pt x="404" y="52"/>
                  </a:lnTo>
                  <a:lnTo>
                    <a:pt x="354" y="40"/>
                  </a:lnTo>
                  <a:lnTo>
                    <a:pt x="304" y="30"/>
                  </a:lnTo>
                  <a:lnTo>
                    <a:pt x="254" y="20"/>
                  </a:lnTo>
                  <a:lnTo>
                    <a:pt x="202" y="14"/>
                  </a:lnTo>
                  <a:lnTo>
                    <a:pt x="152" y="8"/>
                  </a:lnTo>
                  <a:lnTo>
                    <a:pt x="102" y="4"/>
                  </a:lnTo>
                  <a:lnTo>
                    <a:pt x="50" y="2"/>
                  </a:lnTo>
                  <a:lnTo>
                    <a:pt x="0" y="0"/>
                  </a:lnTo>
                  <a:lnTo>
                    <a:pt x="0" y="4"/>
                  </a:lnTo>
                  <a:lnTo>
                    <a:pt x="342" y="344"/>
                  </a:lnTo>
                  <a:lnTo>
                    <a:pt x="2" y="682"/>
                  </a:lnTo>
                  <a:lnTo>
                    <a:pt x="2" y="682"/>
                  </a:lnTo>
                  <a:lnTo>
                    <a:pt x="60" y="684"/>
                  </a:lnTo>
                  <a:lnTo>
                    <a:pt x="118" y="688"/>
                  </a:lnTo>
                  <a:lnTo>
                    <a:pt x="176" y="698"/>
                  </a:lnTo>
                  <a:lnTo>
                    <a:pt x="232" y="712"/>
                  </a:lnTo>
                  <a:lnTo>
                    <a:pt x="288" y="728"/>
                  </a:lnTo>
                  <a:lnTo>
                    <a:pt x="344" y="750"/>
                  </a:lnTo>
                  <a:lnTo>
                    <a:pt x="400" y="774"/>
                  </a:lnTo>
                  <a:lnTo>
                    <a:pt x="454" y="802"/>
                  </a:lnTo>
                  <a:lnTo>
                    <a:pt x="454" y="802"/>
                  </a:lnTo>
                  <a:lnTo>
                    <a:pt x="492" y="828"/>
                  </a:lnTo>
                  <a:lnTo>
                    <a:pt x="532" y="854"/>
                  </a:lnTo>
                  <a:lnTo>
                    <a:pt x="568" y="880"/>
                  </a:lnTo>
                  <a:lnTo>
                    <a:pt x="602" y="910"/>
                  </a:lnTo>
                  <a:lnTo>
                    <a:pt x="636" y="940"/>
                  </a:lnTo>
                  <a:lnTo>
                    <a:pt x="666" y="972"/>
                  </a:lnTo>
                  <a:lnTo>
                    <a:pt x="696" y="1006"/>
                  </a:lnTo>
                  <a:lnTo>
                    <a:pt x="722" y="1040"/>
                  </a:lnTo>
                  <a:lnTo>
                    <a:pt x="748" y="1076"/>
                  </a:lnTo>
                  <a:lnTo>
                    <a:pt x="772" y="1114"/>
                  </a:lnTo>
                  <a:lnTo>
                    <a:pt x="794" y="1152"/>
                  </a:lnTo>
                  <a:lnTo>
                    <a:pt x="814" y="1190"/>
                  </a:lnTo>
                  <a:lnTo>
                    <a:pt x="832" y="1230"/>
                  </a:lnTo>
                  <a:lnTo>
                    <a:pt x="848" y="1270"/>
                  </a:lnTo>
                  <a:lnTo>
                    <a:pt x="862" y="1312"/>
                  </a:lnTo>
                  <a:lnTo>
                    <a:pt x="876" y="1354"/>
                  </a:lnTo>
                  <a:lnTo>
                    <a:pt x="886" y="1396"/>
                  </a:lnTo>
                  <a:lnTo>
                    <a:pt x="894" y="1438"/>
                  </a:lnTo>
                  <a:lnTo>
                    <a:pt x="900" y="1482"/>
                  </a:lnTo>
                  <a:lnTo>
                    <a:pt x="904" y="1526"/>
                  </a:lnTo>
                  <a:lnTo>
                    <a:pt x="906" y="1570"/>
                  </a:lnTo>
                  <a:lnTo>
                    <a:pt x="906" y="1612"/>
                  </a:lnTo>
                  <a:lnTo>
                    <a:pt x="904" y="1656"/>
                  </a:lnTo>
                  <a:lnTo>
                    <a:pt x="900" y="1700"/>
                  </a:lnTo>
                  <a:lnTo>
                    <a:pt x="892" y="1744"/>
                  </a:lnTo>
                  <a:lnTo>
                    <a:pt x="884" y="1788"/>
                  </a:lnTo>
                  <a:lnTo>
                    <a:pt x="872" y="1832"/>
                  </a:lnTo>
                  <a:lnTo>
                    <a:pt x="860" y="1874"/>
                  </a:lnTo>
                  <a:lnTo>
                    <a:pt x="844" y="1918"/>
                  </a:lnTo>
                  <a:lnTo>
                    <a:pt x="826" y="1960"/>
                  </a:lnTo>
                  <a:lnTo>
                    <a:pt x="806" y="2002"/>
                  </a:lnTo>
                  <a:lnTo>
                    <a:pt x="784" y="2042"/>
                  </a:lnTo>
                  <a:lnTo>
                    <a:pt x="784" y="2042"/>
                  </a:lnTo>
                  <a:lnTo>
                    <a:pt x="784" y="2042"/>
                  </a:lnTo>
                  <a:lnTo>
                    <a:pt x="908" y="2508"/>
                  </a:lnTo>
                  <a:lnTo>
                    <a:pt x="1372" y="2382"/>
                  </a:lnTo>
                  <a:close/>
                </a:path>
              </a:pathLst>
            </a:custGeom>
            <a:solidFill>
              <a:srgbClr val="C00000"/>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29" name="Rectangle 28"/>
            <p:cNvSpPr/>
            <p:nvPr/>
          </p:nvSpPr>
          <p:spPr>
            <a:xfrm rot="3309635">
              <a:off x="7123959" y="3116304"/>
              <a:ext cx="1870226" cy="378144"/>
            </a:xfrm>
            <a:prstGeom prst="rect">
              <a:avLst/>
            </a:prstGeom>
            <a:noFill/>
            <a:ln w="25400" cap="flat" cmpd="sng" algn="ctr">
              <a:noFill/>
              <a:prstDash val="solid"/>
            </a:ln>
            <a:effectLst/>
          </p:spPr>
          <p:txBody>
            <a:bodyPr lIns="36000" tIns="0" rIns="36000" bIns="0" rtlCol="0" anchor="ctr"/>
            <a:lstStyle/>
            <a:p>
              <a:pPr algn="ctr">
                <a:defRPr/>
              </a:pPr>
              <a:r>
                <a:rPr lang="en-AU" sz="1400" b="1" kern="0" dirty="0" smtClean="0">
                  <a:solidFill>
                    <a:sysClr val="windowText" lastClr="000000"/>
                  </a:solidFill>
                  <a:latin typeface="Calibri"/>
                </a:rPr>
                <a:t>Life-changing experiences</a:t>
              </a:r>
              <a:endParaRPr lang="en-AU" sz="1400" b="1" kern="0" dirty="0">
                <a:solidFill>
                  <a:sysClr val="windowText" lastClr="000000"/>
                </a:solidFill>
                <a:latin typeface="Calibri"/>
              </a:endParaRPr>
            </a:p>
          </p:txBody>
        </p:sp>
        <p:sp>
          <p:nvSpPr>
            <p:cNvPr id="30" name="Freeform 2"/>
            <p:cNvSpPr>
              <a:spLocks/>
            </p:cNvSpPr>
            <p:nvPr/>
          </p:nvSpPr>
          <p:spPr bwMode="auto">
            <a:xfrm>
              <a:off x="5353603" y="2474928"/>
              <a:ext cx="1882693" cy="2257299"/>
            </a:xfrm>
            <a:custGeom>
              <a:avLst/>
              <a:gdLst>
                <a:gd name="T0" fmla="*/ 1588 w 1930"/>
                <a:gd name="T1" fmla="*/ 0 h 2380"/>
                <a:gd name="T2" fmla="*/ 1588 w 1930"/>
                <a:gd name="T3" fmla="*/ 0 h 2380"/>
                <a:gd name="T4" fmla="*/ 1426 w 1930"/>
                <a:gd name="T5" fmla="*/ 8 h 2380"/>
                <a:gd name="T6" fmla="*/ 1268 w 1930"/>
                <a:gd name="T7" fmla="*/ 32 h 2380"/>
                <a:gd name="T8" fmla="*/ 1116 w 1930"/>
                <a:gd name="T9" fmla="*/ 72 h 2380"/>
                <a:gd name="T10" fmla="*/ 970 w 1930"/>
                <a:gd name="T11" fmla="*/ 126 h 2380"/>
                <a:gd name="T12" fmla="*/ 832 w 1930"/>
                <a:gd name="T13" fmla="*/ 192 h 2380"/>
                <a:gd name="T14" fmla="*/ 700 w 1930"/>
                <a:gd name="T15" fmla="*/ 272 h 2380"/>
                <a:gd name="T16" fmla="*/ 578 w 1930"/>
                <a:gd name="T17" fmla="*/ 362 h 2380"/>
                <a:gd name="T18" fmla="*/ 464 w 1930"/>
                <a:gd name="T19" fmla="*/ 466 h 2380"/>
                <a:gd name="T20" fmla="*/ 362 w 1930"/>
                <a:gd name="T21" fmla="*/ 578 h 2380"/>
                <a:gd name="T22" fmla="*/ 270 w 1930"/>
                <a:gd name="T23" fmla="*/ 700 h 2380"/>
                <a:gd name="T24" fmla="*/ 192 w 1930"/>
                <a:gd name="T25" fmla="*/ 830 h 2380"/>
                <a:gd name="T26" fmla="*/ 124 w 1930"/>
                <a:gd name="T27" fmla="*/ 970 h 2380"/>
                <a:gd name="T28" fmla="*/ 70 w 1930"/>
                <a:gd name="T29" fmla="*/ 1116 h 2380"/>
                <a:gd name="T30" fmla="*/ 32 w 1930"/>
                <a:gd name="T31" fmla="*/ 1268 h 2380"/>
                <a:gd name="T32" fmla="*/ 8 w 1930"/>
                <a:gd name="T33" fmla="*/ 1424 h 2380"/>
                <a:gd name="T34" fmla="*/ 0 w 1930"/>
                <a:gd name="T35" fmla="*/ 1586 h 2380"/>
                <a:gd name="T36" fmla="*/ 0 w 1930"/>
                <a:gd name="T37" fmla="*/ 1640 h 2380"/>
                <a:gd name="T38" fmla="*/ 8 w 1930"/>
                <a:gd name="T39" fmla="*/ 1748 h 2380"/>
                <a:gd name="T40" fmla="*/ 22 w 1930"/>
                <a:gd name="T41" fmla="*/ 1852 h 2380"/>
                <a:gd name="T42" fmla="*/ 42 w 1930"/>
                <a:gd name="T43" fmla="*/ 1954 h 2380"/>
                <a:gd name="T44" fmla="*/ 70 w 1930"/>
                <a:gd name="T45" fmla="*/ 2054 h 2380"/>
                <a:gd name="T46" fmla="*/ 102 w 1930"/>
                <a:gd name="T47" fmla="*/ 2150 h 2380"/>
                <a:gd name="T48" fmla="*/ 142 w 1930"/>
                <a:gd name="T49" fmla="*/ 2246 h 2380"/>
                <a:gd name="T50" fmla="*/ 188 w 1930"/>
                <a:gd name="T51" fmla="*/ 2336 h 2380"/>
                <a:gd name="T52" fmla="*/ 216 w 1930"/>
                <a:gd name="T53" fmla="*/ 2378 h 2380"/>
                <a:gd name="T54" fmla="*/ 800 w 1930"/>
                <a:gd name="T55" fmla="*/ 2038 h 2380"/>
                <a:gd name="T56" fmla="*/ 774 w 1930"/>
                <a:gd name="T57" fmla="*/ 1986 h 2380"/>
                <a:gd name="T58" fmla="*/ 728 w 1930"/>
                <a:gd name="T59" fmla="*/ 1880 h 2380"/>
                <a:gd name="T60" fmla="*/ 698 w 1930"/>
                <a:gd name="T61" fmla="*/ 1766 h 2380"/>
                <a:gd name="T62" fmla="*/ 682 w 1930"/>
                <a:gd name="T63" fmla="*/ 1648 h 2380"/>
                <a:gd name="T64" fmla="*/ 680 w 1930"/>
                <a:gd name="T65" fmla="*/ 1586 h 2380"/>
                <a:gd name="T66" fmla="*/ 686 w 1930"/>
                <a:gd name="T67" fmla="*/ 1494 h 2380"/>
                <a:gd name="T68" fmla="*/ 698 w 1930"/>
                <a:gd name="T69" fmla="*/ 1404 h 2380"/>
                <a:gd name="T70" fmla="*/ 722 w 1930"/>
                <a:gd name="T71" fmla="*/ 1318 h 2380"/>
                <a:gd name="T72" fmla="*/ 752 w 1930"/>
                <a:gd name="T73" fmla="*/ 1234 h 2380"/>
                <a:gd name="T74" fmla="*/ 790 w 1930"/>
                <a:gd name="T75" fmla="*/ 1154 h 2380"/>
                <a:gd name="T76" fmla="*/ 836 w 1930"/>
                <a:gd name="T77" fmla="*/ 1080 h 2380"/>
                <a:gd name="T78" fmla="*/ 888 w 1930"/>
                <a:gd name="T79" fmla="*/ 1010 h 2380"/>
                <a:gd name="T80" fmla="*/ 946 w 1930"/>
                <a:gd name="T81" fmla="*/ 946 h 2380"/>
                <a:gd name="T82" fmla="*/ 1012 w 1930"/>
                <a:gd name="T83" fmla="*/ 888 h 2380"/>
                <a:gd name="T84" fmla="*/ 1080 w 1930"/>
                <a:gd name="T85" fmla="*/ 834 h 2380"/>
                <a:gd name="T86" fmla="*/ 1156 w 1930"/>
                <a:gd name="T87" fmla="*/ 790 h 2380"/>
                <a:gd name="T88" fmla="*/ 1236 w 1930"/>
                <a:gd name="T89" fmla="*/ 752 h 2380"/>
                <a:gd name="T90" fmla="*/ 1318 w 1930"/>
                <a:gd name="T91" fmla="*/ 720 h 2380"/>
                <a:gd name="T92" fmla="*/ 1406 w 1930"/>
                <a:gd name="T93" fmla="*/ 698 h 2380"/>
                <a:gd name="T94" fmla="*/ 1496 w 1930"/>
                <a:gd name="T95" fmla="*/ 684 h 2380"/>
                <a:gd name="T96" fmla="*/ 1588 w 1930"/>
                <a:gd name="T97" fmla="*/ 680 h 2380"/>
                <a:gd name="T98" fmla="*/ 1588 w 1930"/>
                <a:gd name="T99" fmla="*/ 680 h 2380"/>
                <a:gd name="T100" fmla="*/ 1588 w 1930"/>
                <a:gd name="T101" fmla="*/ 0 h 2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30" h="2380">
                  <a:moveTo>
                    <a:pt x="1588" y="0"/>
                  </a:moveTo>
                  <a:lnTo>
                    <a:pt x="1588" y="0"/>
                  </a:lnTo>
                  <a:lnTo>
                    <a:pt x="1588" y="0"/>
                  </a:lnTo>
                  <a:lnTo>
                    <a:pt x="1588" y="0"/>
                  </a:lnTo>
                  <a:lnTo>
                    <a:pt x="1508" y="2"/>
                  </a:lnTo>
                  <a:lnTo>
                    <a:pt x="1426" y="8"/>
                  </a:lnTo>
                  <a:lnTo>
                    <a:pt x="1346" y="18"/>
                  </a:lnTo>
                  <a:lnTo>
                    <a:pt x="1268" y="32"/>
                  </a:lnTo>
                  <a:lnTo>
                    <a:pt x="1192" y="50"/>
                  </a:lnTo>
                  <a:lnTo>
                    <a:pt x="1116" y="72"/>
                  </a:lnTo>
                  <a:lnTo>
                    <a:pt x="1042" y="96"/>
                  </a:lnTo>
                  <a:lnTo>
                    <a:pt x="970" y="126"/>
                  </a:lnTo>
                  <a:lnTo>
                    <a:pt x="900" y="156"/>
                  </a:lnTo>
                  <a:lnTo>
                    <a:pt x="832" y="192"/>
                  </a:lnTo>
                  <a:lnTo>
                    <a:pt x="764" y="230"/>
                  </a:lnTo>
                  <a:lnTo>
                    <a:pt x="700" y="272"/>
                  </a:lnTo>
                  <a:lnTo>
                    <a:pt x="638" y="316"/>
                  </a:lnTo>
                  <a:lnTo>
                    <a:pt x="578" y="362"/>
                  </a:lnTo>
                  <a:lnTo>
                    <a:pt x="520" y="412"/>
                  </a:lnTo>
                  <a:lnTo>
                    <a:pt x="464" y="466"/>
                  </a:lnTo>
                  <a:lnTo>
                    <a:pt x="412" y="520"/>
                  </a:lnTo>
                  <a:lnTo>
                    <a:pt x="362" y="578"/>
                  </a:lnTo>
                  <a:lnTo>
                    <a:pt x="316" y="638"/>
                  </a:lnTo>
                  <a:lnTo>
                    <a:pt x="270" y="700"/>
                  </a:lnTo>
                  <a:lnTo>
                    <a:pt x="230" y="764"/>
                  </a:lnTo>
                  <a:lnTo>
                    <a:pt x="192" y="830"/>
                  </a:lnTo>
                  <a:lnTo>
                    <a:pt x="156" y="900"/>
                  </a:lnTo>
                  <a:lnTo>
                    <a:pt x="124" y="970"/>
                  </a:lnTo>
                  <a:lnTo>
                    <a:pt x="96" y="1042"/>
                  </a:lnTo>
                  <a:lnTo>
                    <a:pt x="70" y="1116"/>
                  </a:lnTo>
                  <a:lnTo>
                    <a:pt x="50" y="1190"/>
                  </a:lnTo>
                  <a:lnTo>
                    <a:pt x="32" y="1268"/>
                  </a:lnTo>
                  <a:lnTo>
                    <a:pt x="18" y="1346"/>
                  </a:lnTo>
                  <a:lnTo>
                    <a:pt x="8" y="1424"/>
                  </a:lnTo>
                  <a:lnTo>
                    <a:pt x="2" y="1506"/>
                  </a:lnTo>
                  <a:lnTo>
                    <a:pt x="0" y="1586"/>
                  </a:lnTo>
                  <a:lnTo>
                    <a:pt x="0" y="1586"/>
                  </a:lnTo>
                  <a:lnTo>
                    <a:pt x="0" y="1640"/>
                  </a:lnTo>
                  <a:lnTo>
                    <a:pt x="2" y="1694"/>
                  </a:lnTo>
                  <a:lnTo>
                    <a:pt x="8" y="1748"/>
                  </a:lnTo>
                  <a:lnTo>
                    <a:pt x="14" y="1800"/>
                  </a:lnTo>
                  <a:lnTo>
                    <a:pt x="22" y="1852"/>
                  </a:lnTo>
                  <a:lnTo>
                    <a:pt x="30" y="1904"/>
                  </a:lnTo>
                  <a:lnTo>
                    <a:pt x="42" y="1954"/>
                  </a:lnTo>
                  <a:lnTo>
                    <a:pt x="54" y="2004"/>
                  </a:lnTo>
                  <a:lnTo>
                    <a:pt x="70" y="2054"/>
                  </a:lnTo>
                  <a:lnTo>
                    <a:pt x="86" y="2102"/>
                  </a:lnTo>
                  <a:lnTo>
                    <a:pt x="102" y="2150"/>
                  </a:lnTo>
                  <a:lnTo>
                    <a:pt x="122" y="2198"/>
                  </a:lnTo>
                  <a:lnTo>
                    <a:pt x="142" y="2246"/>
                  </a:lnTo>
                  <a:lnTo>
                    <a:pt x="164" y="2290"/>
                  </a:lnTo>
                  <a:lnTo>
                    <a:pt x="188" y="2336"/>
                  </a:lnTo>
                  <a:lnTo>
                    <a:pt x="212" y="2380"/>
                  </a:lnTo>
                  <a:lnTo>
                    <a:pt x="216" y="2378"/>
                  </a:lnTo>
                  <a:lnTo>
                    <a:pt x="338" y="1912"/>
                  </a:lnTo>
                  <a:lnTo>
                    <a:pt x="800" y="2038"/>
                  </a:lnTo>
                  <a:lnTo>
                    <a:pt x="800" y="2038"/>
                  </a:lnTo>
                  <a:lnTo>
                    <a:pt x="774" y="1986"/>
                  </a:lnTo>
                  <a:lnTo>
                    <a:pt x="750" y="1934"/>
                  </a:lnTo>
                  <a:lnTo>
                    <a:pt x="728" y="1880"/>
                  </a:lnTo>
                  <a:lnTo>
                    <a:pt x="712" y="1824"/>
                  </a:lnTo>
                  <a:lnTo>
                    <a:pt x="698" y="1766"/>
                  </a:lnTo>
                  <a:lnTo>
                    <a:pt x="688" y="1708"/>
                  </a:lnTo>
                  <a:lnTo>
                    <a:pt x="682" y="1648"/>
                  </a:lnTo>
                  <a:lnTo>
                    <a:pt x="680" y="1586"/>
                  </a:lnTo>
                  <a:lnTo>
                    <a:pt x="680" y="1586"/>
                  </a:lnTo>
                  <a:lnTo>
                    <a:pt x="682" y="1540"/>
                  </a:lnTo>
                  <a:lnTo>
                    <a:pt x="686" y="1494"/>
                  </a:lnTo>
                  <a:lnTo>
                    <a:pt x="690" y="1448"/>
                  </a:lnTo>
                  <a:lnTo>
                    <a:pt x="698" y="1404"/>
                  </a:lnTo>
                  <a:lnTo>
                    <a:pt x="708" y="1360"/>
                  </a:lnTo>
                  <a:lnTo>
                    <a:pt x="722" y="1318"/>
                  </a:lnTo>
                  <a:lnTo>
                    <a:pt x="736" y="1274"/>
                  </a:lnTo>
                  <a:lnTo>
                    <a:pt x="752" y="1234"/>
                  </a:lnTo>
                  <a:lnTo>
                    <a:pt x="770" y="1194"/>
                  </a:lnTo>
                  <a:lnTo>
                    <a:pt x="790" y="1154"/>
                  </a:lnTo>
                  <a:lnTo>
                    <a:pt x="812" y="1116"/>
                  </a:lnTo>
                  <a:lnTo>
                    <a:pt x="836" y="1080"/>
                  </a:lnTo>
                  <a:lnTo>
                    <a:pt x="860" y="1044"/>
                  </a:lnTo>
                  <a:lnTo>
                    <a:pt x="888" y="1010"/>
                  </a:lnTo>
                  <a:lnTo>
                    <a:pt x="916" y="978"/>
                  </a:lnTo>
                  <a:lnTo>
                    <a:pt x="946" y="946"/>
                  </a:lnTo>
                  <a:lnTo>
                    <a:pt x="978" y="916"/>
                  </a:lnTo>
                  <a:lnTo>
                    <a:pt x="1012" y="888"/>
                  </a:lnTo>
                  <a:lnTo>
                    <a:pt x="1046" y="860"/>
                  </a:lnTo>
                  <a:lnTo>
                    <a:pt x="1080" y="834"/>
                  </a:lnTo>
                  <a:lnTo>
                    <a:pt x="1118" y="812"/>
                  </a:lnTo>
                  <a:lnTo>
                    <a:pt x="1156" y="790"/>
                  </a:lnTo>
                  <a:lnTo>
                    <a:pt x="1196" y="770"/>
                  </a:lnTo>
                  <a:lnTo>
                    <a:pt x="1236" y="752"/>
                  </a:lnTo>
                  <a:lnTo>
                    <a:pt x="1276" y="736"/>
                  </a:lnTo>
                  <a:lnTo>
                    <a:pt x="1318" y="720"/>
                  </a:lnTo>
                  <a:lnTo>
                    <a:pt x="1362" y="708"/>
                  </a:lnTo>
                  <a:lnTo>
                    <a:pt x="1406" y="698"/>
                  </a:lnTo>
                  <a:lnTo>
                    <a:pt x="1450" y="690"/>
                  </a:lnTo>
                  <a:lnTo>
                    <a:pt x="1496" y="684"/>
                  </a:lnTo>
                  <a:lnTo>
                    <a:pt x="1542" y="682"/>
                  </a:lnTo>
                  <a:lnTo>
                    <a:pt x="1588" y="680"/>
                  </a:lnTo>
                  <a:lnTo>
                    <a:pt x="1588" y="680"/>
                  </a:lnTo>
                  <a:lnTo>
                    <a:pt x="1588" y="680"/>
                  </a:lnTo>
                  <a:lnTo>
                    <a:pt x="1930" y="340"/>
                  </a:lnTo>
                  <a:lnTo>
                    <a:pt x="1588" y="0"/>
                  </a:lnTo>
                  <a:close/>
                </a:path>
              </a:pathLst>
            </a:custGeom>
            <a:solidFill>
              <a:sysClr val="window" lastClr="FFFFFF">
                <a:lumMod val="85000"/>
              </a:sysClr>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31" name="Freeform 4"/>
            <p:cNvSpPr>
              <a:spLocks/>
            </p:cNvSpPr>
            <p:nvPr/>
          </p:nvSpPr>
          <p:spPr bwMode="auto">
            <a:xfrm>
              <a:off x="5611700" y="4429680"/>
              <a:ext cx="2776724" cy="1303576"/>
            </a:xfrm>
            <a:custGeom>
              <a:avLst/>
              <a:gdLst>
                <a:gd name="T0" fmla="*/ 0 w 2750"/>
                <a:gd name="T1" fmla="*/ 464 h 1260"/>
                <a:gd name="T2" fmla="*/ 0 w 2750"/>
                <a:gd name="T3" fmla="*/ 464 h 1260"/>
                <a:gd name="T4" fmla="*/ 88 w 2750"/>
                <a:gd name="T5" fmla="*/ 602 h 1260"/>
                <a:gd name="T6" fmla="*/ 188 w 2750"/>
                <a:gd name="T7" fmla="*/ 726 h 1260"/>
                <a:gd name="T8" fmla="*/ 298 w 2750"/>
                <a:gd name="T9" fmla="*/ 838 h 1260"/>
                <a:gd name="T10" fmla="*/ 418 w 2750"/>
                <a:gd name="T11" fmla="*/ 938 h 1260"/>
                <a:gd name="T12" fmla="*/ 546 w 2750"/>
                <a:gd name="T13" fmla="*/ 1026 h 1260"/>
                <a:gd name="T14" fmla="*/ 680 w 2750"/>
                <a:gd name="T15" fmla="*/ 1100 h 1260"/>
                <a:gd name="T16" fmla="*/ 820 w 2750"/>
                <a:gd name="T17" fmla="*/ 1160 h 1260"/>
                <a:gd name="T18" fmla="*/ 964 w 2750"/>
                <a:gd name="T19" fmla="*/ 1206 h 1260"/>
                <a:gd name="T20" fmla="*/ 1114 w 2750"/>
                <a:gd name="T21" fmla="*/ 1238 h 1260"/>
                <a:gd name="T22" fmla="*/ 1266 w 2750"/>
                <a:gd name="T23" fmla="*/ 1256 h 1260"/>
                <a:gd name="T24" fmla="*/ 1418 w 2750"/>
                <a:gd name="T25" fmla="*/ 1260 h 1260"/>
                <a:gd name="T26" fmla="*/ 1572 w 2750"/>
                <a:gd name="T27" fmla="*/ 1248 h 1260"/>
                <a:gd name="T28" fmla="*/ 1724 w 2750"/>
                <a:gd name="T29" fmla="*/ 1222 h 1260"/>
                <a:gd name="T30" fmla="*/ 1876 w 2750"/>
                <a:gd name="T31" fmla="*/ 1180 h 1260"/>
                <a:gd name="T32" fmla="*/ 2024 w 2750"/>
                <a:gd name="T33" fmla="*/ 1122 h 1260"/>
                <a:gd name="T34" fmla="*/ 2168 w 2750"/>
                <a:gd name="T35" fmla="*/ 1048 h 1260"/>
                <a:gd name="T36" fmla="*/ 2216 w 2750"/>
                <a:gd name="T37" fmla="*/ 1020 h 1260"/>
                <a:gd name="T38" fmla="*/ 2304 w 2750"/>
                <a:gd name="T39" fmla="*/ 962 h 1260"/>
                <a:gd name="T40" fmla="*/ 2388 w 2750"/>
                <a:gd name="T41" fmla="*/ 896 h 1260"/>
                <a:gd name="T42" fmla="*/ 2466 w 2750"/>
                <a:gd name="T43" fmla="*/ 828 h 1260"/>
                <a:gd name="T44" fmla="*/ 2538 w 2750"/>
                <a:gd name="T45" fmla="*/ 754 h 1260"/>
                <a:gd name="T46" fmla="*/ 2606 w 2750"/>
                <a:gd name="T47" fmla="*/ 676 h 1260"/>
                <a:gd name="T48" fmla="*/ 2668 w 2750"/>
                <a:gd name="T49" fmla="*/ 596 h 1260"/>
                <a:gd name="T50" fmla="*/ 2724 w 2750"/>
                <a:gd name="T51" fmla="*/ 510 h 1260"/>
                <a:gd name="T52" fmla="*/ 2746 w 2750"/>
                <a:gd name="T53" fmla="*/ 466 h 1260"/>
                <a:gd name="T54" fmla="*/ 2158 w 2750"/>
                <a:gd name="T55" fmla="*/ 130 h 1260"/>
                <a:gd name="T56" fmla="*/ 2128 w 2750"/>
                <a:gd name="T57" fmla="*/ 178 h 1260"/>
                <a:gd name="T58" fmla="*/ 2058 w 2750"/>
                <a:gd name="T59" fmla="*/ 270 h 1260"/>
                <a:gd name="T60" fmla="*/ 1974 w 2750"/>
                <a:gd name="T61" fmla="*/ 354 h 1260"/>
                <a:gd name="T62" fmla="*/ 1880 w 2750"/>
                <a:gd name="T63" fmla="*/ 426 h 1260"/>
                <a:gd name="T64" fmla="*/ 1828 w 2750"/>
                <a:gd name="T65" fmla="*/ 458 h 1260"/>
                <a:gd name="T66" fmla="*/ 1746 w 2750"/>
                <a:gd name="T67" fmla="*/ 500 h 1260"/>
                <a:gd name="T68" fmla="*/ 1660 w 2750"/>
                <a:gd name="T69" fmla="*/ 534 h 1260"/>
                <a:gd name="T70" fmla="*/ 1574 w 2750"/>
                <a:gd name="T71" fmla="*/ 558 h 1260"/>
                <a:gd name="T72" fmla="*/ 1486 w 2750"/>
                <a:gd name="T73" fmla="*/ 574 h 1260"/>
                <a:gd name="T74" fmla="*/ 1400 w 2750"/>
                <a:gd name="T75" fmla="*/ 580 h 1260"/>
                <a:gd name="T76" fmla="*/ 1312 w 2750"/>
                <a:gd name="T77" fmla="*/ 578 h 1260"/>
                <a:gd name="T78" fmla="*/ 1226 w 2750"/>
                <a:gd name="T79" fmla="*/ 568 h 1260"/>
                <a:gd name="T80" fmla="*/ 1140 w 2750"/>
                <a:gd name="T81" fmla="*/ 548 h 1260"/>
                <a:gd name="T82" fmla="*/ 1058 w 2750"/>
                <a:gd name="T83" fmla="*/ 522 h 1260"/>
                <a:gd name="T84" fmla="*/ 976 w 2750"/>
                <a:gd name="T85" fmla="*/ 488 h 1260"/>
                <a:gd name="T86" fmla="*/ 900 w 2750"/>
                <a:gd name="T87" fmla="*/ 446 h 1260"/>
                <a:gd name="T88" fmla="*/ 828 w 2750"/>
                <a:gd name="T89" fmla="*/ 396 h 1260"/>
                <a:gd name="T90" fmla="*/ 760 w 2750"/>
                <a:gd name="T91" fmla="*/ 338 h 1260"/>
                <a:gd name="T92" fmla="*/ 696 w 2750"/>
                <a:gd name="T93" fmla="*/ 274 h 1260"/>
                <a:gd name="T94" fmla="*/ 640 w 2750"/>
                <a:gd name="T95" fmla="*/ 204 h 1260"/>
                <a:gd name="T96" fmla="*/ 588 w 2750"/>
                <a:gd name="T97" fmla="*/ 124 h 1260"/>
                <a:gd name="T98" fmla="*/ 588 w 2750"/>
                <a:gd name="T99" fmla="*/ 124 h 1260"/>
                <a:gd name="T100" fmla="*/ 0 w 2750"/>
                <a:gd name="T101" fmla="*/ 464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50" h="1260">
                  <a:moveTo>
                    <a:pt x="0" y="464"/>
                  </a:moveTo>
                  <a:lnTo>
                    <a:pt x="0" y="464"/>
                  </a:lnTo>
                  <a:lnTo>
                    <a:pt x="0" y="464"/>
                  </a:lnTo>
                  <a:lnTo>
                    <a:pt x="0" y="464"/>
                  </a:lnTo>
                  <a:lnTo>
                    <a:pt x="44" y="534"/>
                  </a:lnTo>
                  <a:lnTo>
                    <a:pt x="88" y="602"/>
                  </a:lnTo>
                  <a:lnTo>
                    <a:pt x="138" y="666"/>
                  </a:lnTo>
                  <a:lnTo>
                    <a:pt x="188" y="726"/>
                  </a:lnTo>
                  <a:lnTo>
                    <a:pt x="242" y="784"/>
                  </a:lnTo>
                  <a:lnTo>
                    <a:pt x="298" y="838"/>
                  </a:lnTo>
                  <a:lnTo>
                    <a:pt x="356" y="890"/>
                  </a:lnTo>
                  <a:lnTo>
                    <a:pt x="418" y="938"/>
                  </a:lnTo>
                  <a:lnTo>
                    <a:pt x="480" y="984"/>
                  </a:lnTo>
                  <a:lnTo>
                    <a:pt x="546" y="1026"/>
                  </a:lnTo>
                  <a:lnTo>
                    <a:pt x="612" y="1064"/>
                  </a:lnTo>
                  <a:lnTo>
                    <a:pt x="680" y="1100"/>
                  </a:lnTo>
                  <a:lnTo>
                    <a:pt x="748" y="1130"/>
                  </a:lnTo>
                  <a:lnTo>
                    <a:pt x="820" y="1160"/>
                  </a:lnTo>
                  <a:lnTo>
                    <a:pt x="892" y="1184"/>
                  </a:lnTo>
                  <a:lnTo>
                    <a:pt x="964" y="1206"/>
                  </a:lnTo>
                  <a:lnTo>
                    <a:pt x="1038" y="1224"/>
                  </a:lnTo>
                  <a:lnTo>
                    <a:pt x="1114" y="1238"/>
                  </a:lnTo>
                  <a:lnTo>
                    <a:pt x="1190" y="1250"/>
                  </a:lnTo>
                  <a:lnTo>
                    <a:pt x="1266" y="1256"/>
                  </a:lnTo>
                  <a:lnTo>
                    <a:pt x="1342" y="1260"/>
                  </a:lnTo>
                  <a:lnTo>
                    <a:pt x="1418" y="1260"/>
                  </a:lnTo>
                  <a:lnTo>
                    <a:pt x="1494" y="1256"/>
                  </a:lnTo>
                  <a:lnTo>
                    <a:pt x="1572" y="1248"/>
                  </a:lnTo>
                  <a:lnTo>
                    <a:pt x="1648" y="1238"/>
                  </a:lnTo>
                  <a:lnTo>
                    <a:pt x="1724" y="1222"/>
                  </a:lnTo>
                  <a:lnTo>
                    <a:pt x="1800" y="1204"/>
                  </a:lnTo>
                  <a:lnTo>
                    <a:pt x="1876" y="1180"/>
                  </a:lnTo>
                  <a:lnTo>
                    <a:pt x="1950" y="1154"/>
                  </a:lnTo>
                  <a:lnTo>
                    <a:pt x="2024" y="1122"/>
                  </a:lnTo>
                  <a:lnTo>
                    <a:pt x="2098" y="1088"/>
                  </a:lnTo>
                  <a:lnTo>
                    <a:pt x="2168" y="1048"/>
                  </a:lnTo>
                  <a:lnTo>
                    <a:pt x="2168" y="1048"/>
                  </a:lnTo>
                  <a:lnTo>
                    <a:pt x="2216" y="1020"/>
                  </a:lnTo>
                  <a:lnTo>
                    <a:pt x="2260" y="992"/>
                  </a:lnTo>
                  <a:lnTo>
                    <a:pt x="2304" y="962"/>
                  </a:lnTo>
                  <a:lnTo>
                    <a:pt x="2346" y="930"/>
                  </a:lnTo>
                  <a:lnTo>
                    <a:pt x="2388" y="896"/>
                  </a:lnTo>
                  <a:lnTo>
                    <a:pt x="2428" y="862"/>
                  </a:lnTo>
                  <a:lnTo>
                    <a:pt x="2466" y="828"/>
                  </a:lnTo>
                  <a:lnTo>
                    <a:pt x="2502" y="792"/>
                  </a:lnTo>
                  <a:lnTo>
                    <a:pt x="2538" y="754"/>
                  </a:lnTo>
                  <a:lnTo>
                    <a:pt x="2572" y="716"/>
                  </a:lnTo>
                  <a:lnTo>
                    <a:pt x="2606" y="676"/>
                  </a:lnTo>
                  <a:lnTo>
                    <a:pt x="2638" y="636"/>
                  </a:lnTo>
                  <a:lnTo>
                    <a:pt x="2668" y="596"/>
                  </a:lnTo>
                  <a:lnTo>
                    <a:pt x="2696" y="554"/>
                  </a:lnTo>
                  <a:lnTo>
                    <a:pt x="2724" y="510"/>
                  </a:lnTo>
                  <a:lnTo>
                    <a:pt x="2750" y="468"/>
                  </a:lnTo>
                  <a:lnTo>
                    <a:pt x="2746" y="466"/>
                  </a:lnTo>
                  <a:lnTo>
                    <a:pt x="2280" y="592"/>
                  </a:lnTo>
                  <a:lnTo>
                    <a:pt x="2158" y="130"/>
                  </a:lnTo>
                  <a:lnTo>
                    <a:pt x="2158" y="130"/>
                  </a:lnTo>
                  <a:lnTo>
                    <a:pt x="2128" y="178"/>
                  </a:lnTo>
                  <a:lnTo>
                    <a:pt x="2094" y="226"/>
                  </a:lnTo>
                  <a:lnTo>
                    <a:pt x="2058" y="270"/>
                  </a:lnTo>
                  <a:lnTo>
                    <a:pt x="2018" y="312"/>
                  </a:lnTo>
                  <a:lnTo>
                    <a:pt x="1974" y="354"/>
                  </a:lnTo>
                  <a:lnTo>
                    <a:pt x="1928" y="392"/>
                  </a:lnTo>
                  <a:lnTo>
                    <a:pt x="1880" y="426"/>
                  </a:lnTo>
                  <a:lnTo>
                    <a:pt x="1828" y="458"/>
                  </a:lnTo>
                  <a:lnTo>
                    <a:pt x="1828" y="458"/>
                  </a:lnTo>
                  <a:lnTo>
                    <a:pt x="1788" y="480"/>
                  </a:lnTo>
                  <a:lnTo>
                    <a:pt x="1746" y="500"/>
                  </a:lnTo>
                  <a:lnTo>
                    <a:pt x="1704" y="518"/>
                  </a:lnTo>
                  <a:lnTo>
                    <a:pt x="1660" y="534"/>
                  </a:lnTo>
                  <a:lnTo>
                    <a:pt x="1618" y="548"/>
                  </a:lnTo>
                  <a:lnTo>
                    <a:pt x="1574" y="558"/>
                  </a:lnTo>
                  <a:lnTo>
                    <a:pt x="1530" y="566"/>
                  </a:lnTo>
                  <a:lnTo>
                    <a:pt x="1486" y="574"/>
                  </a:lnTo>
                  <a:lnTo>
                    <a:pt x="1444" y="578"/>
                  </a:lnTo>
                  <a:lnTo>
                    <a:pt x="1400" y="580"/>
                  </a:lnTo>
                  <a:lnTo>
                    <a:pt x="1356" y="580"/>
                  </a:lnTo>
                  <a:lnTo>
                    <a:pt x="1312" y="578"/>
                  </a:lnTo>
                  <a:lnTo>
                    <a:pt x="1268" y="574"/>
                  </a:lnTo>
                  <a:lnTo>
                    <a:pt x="1226" y="568"/>
                  </a:lnTo>
                  <a:lnTo>
                    <a:pt x="1182" y="558"/>
                  </a:lnTo>
                  <a:lnTo>
                    <a:pt x="1140" y="548"/>
                  </a:lnTo>
                  <a:lnTo>
                    <a:pt x="1098" y="536"/>
                  </a:lnTo>
                  <a:lnTo>
                    <a:pt x="1058" y="522"/>
                  </a:lnTo>
                  <a:lnTo>
                    <a:pt x="1016" y="506"/>
                  </a:lnTo>
                  <a:lnTo>
                    <a:pt x="976" y="488"/>
                  </a:lnTo>
                  <a:lnTo>
                    <a:pt x="938" y="468"/>
                  </a:lnTo>
                  <a:lnTo>
                    <a:pt x="900" y="446"/>
                  </a:lnTo>
                  <a:lnTo>
                    <a:pt x="864" y="422"/>
                  </a:lnTo>
                  <a:lnTo>
                    <a:pt x="828" y="396"/>
                  </a:lnTo>
                  <a:lnTo>
                    <a:pt x="792" y="368"/>
                  </a:lnTo>
                  <a:lnTo>
                    <a:pt x="760" y="338"/>
                  </a:lnTo>
                  <a:lnTo>
                    <a:pt x="728" y="308"/>
                  </a:lnTo>
                  <a:lnTo>
                    <a:pt x="696" y="274"/>
                  </a:lnTo>
                  <a:lnTo>
                    <a:pt x="668" y="240"/>
                  </a:lnTo>
                  <a:lnTo>
                    <a:pt x="640" y="204"/>
                  </a:lnTo>
                  <a:lnTo>
                    <a:pt x="614" y="164"/>
                  </a:lnTo>
                  <a:lnTo>
                    <a:pt x="588" y="124"/>
                  </a:lnTo>
                  <a:lnTo>
                    <a:pt x="588" y="124"/>
                  </a:lnTo>
                  <a:lnTo>
                    <a:pt x="588" y="124"/>
                  </a:lnTo>
                  <a:lnTo>
                    <a:pt x="124" y="0"/>
                  </a:lnTo>
                  <a:lnTo>
                    <a:pt x="0" y="464"/>
                  </a:lnTo>
                  <a:close/>
                </a:path>
              </a:pathLst>
            </a:custGeom>
            <a:solidFill>
              <a:sysClr val="window" lastClr="FFFFFF">
                <a:lumMod val="65000"/>
              </a:sysClr>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32" name="Rectangle 31"/>
            <p:cNvSpPr/>
            <p:nvPr/>
          </p:nvSpPr>
          <p:spPr>
            <a:xfrm rot="18571110">
              <a:off x="5029136" y="3101772"/>
              <a:ext cx="1913166" cy="363059"/>
            </a:xfrm>
            <a:prstGeom prst="rect">
              <a:avLst/>
            </a:prstGeom>
            <a:noFill/>
            <a:ln w="25400" cap="flat" cmpd="sng" algn="ctr">
              <a:noFill/>
              <a:prstDash val="solid"/>
            </a:ln>
            <a:effectLst/>
          </p:spPr>
          <p:txBody>
            <a:bodyPr lIns="36000" tIns="0" rIns="36000" bIns="0" rtlCol="0" anchor="ctr"/>
            <a:lstStyle/>
            <a:p>
              <a:pPr algn="ctr">
                <a:defRPr/>
              </a:pPr>
              <a:r>
                <a:rPr lang="en-AU" sz="1400" b="1" kern="0" dirty="0" smtClean="0">
                  <a:solidFill>
                    <a:sysClr val="windowText" lastClr="000000"/>
                  </a:solidFill>
                  <a:latin typeface="Calibri"/>
                </a:rPr>
                <a:t>Shaping the world</a:t>
              </a:r>
              <a:endParaRPr lang="en-AU" sz="1400" b="1" kern="0" dirty="0">
                <a:solidFill>
                  <a:sysClr val="windowText" lastClr="000000"/>
                </a:solidFill>
                <a:latin typeface="Calibri"/>
              </a:endParaRPr>
            </a:p>
          </p:txBody>
        </p:sp>
        <p:sp>
          <p:nvSpPr>
            <p:cNvPr id="33" name="Rectangle 32"/>
            <p:cNvSpPr/>
            <p:nvPr/>
          </p:nvSpPr>
          <p:spPr>
            <a:xfrm>
              <a:off x="5985719" y="5111347"/>
              <a:ext cx="1916840" cy="377418"/>
            </a:xfrm>
            <a:prstGeom prst="rect">
              <a:avLst/>
            </a:prstGeom>
            <a:noFill/>
            <a:ln w="25400" cap="flat" cmpd="sng" algn="ctr">
              <a:noFill/>
              <a:prstDash val="solid"/>
            </a:ln>
            <a:effectLst/>
          </p:spPr>
          <p:txBody>
            <a:bodyPr lIns="36000" tIns="0" rIns="36000" bIns="0" rtlCol="0" anchor="ctr"/>
            <a:lstStyle/>
            <a:p>
              <a:pPr algn="ctr">
                <a:defRPr/>
              </a:pPr>
              <a:r>
                <a:rPr lang="en-AU" sz="1400" b="1" kern="0" dirty="0" smtClean="0">
                  <a:solidFill>
                    <a:sysClr val="windowText" lastClr="000000"/>
                  </a:solidFill>
                  <a:latin typeface="Calibri"/>
                </a:rPr>
                <a:t>Passion with purpose</a:t>
              </a:r>
              <a:endParaRPr lang="en-AU" sz="1400" b="1" kern="0" dirty="0">
                <a:solidFill>
                  <a:sysClr val="windowText" lastClr="000000"/>
                </a:solidFill>
                <a:latin typeface="Calibri"/>
              </a:endParaRPr>
            </a:p>
          </p:txBody>
        </p:sp>
        <p:sp>
          <p:nvSpPr>
            <p:cNvPr id="34" name="Rectangle 33"/>
            <p:cNvSpPr/>
            <p:nvPr/>
          </p:nvSpPr>
          <p:spPr>
            <a:xfrm>
              <a:off x="5250760" y="2271582"/>
              <a:ext cx="3713728" cy="360569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dirty="0">
                <a:solidFill>
                  <a:srgbClr val="DC291E"/>
                </a:solidFill>
              </a:endParaRPr>
            </a:p>
          </p:txBody>
        </p:sp>
      </p:grpSp>
      <p:sp>
        <p:nvSpPr>
          <p:cNvPr id="36" name="Rectangle 35"/>
          <p:cNvSpPr/>
          <p:nvPr/>
        </p:nvSpPr>
        <p:spPr>
          <a:xfrm>
            <a:off x="4746704" y="1916832"/>
            <a:ext cx="4073768" cy="307774"/>
          </a:xfrm>
          <a:prstGeom prst="rect">
            <a:avLst/>
          </a:prstGeom>
          <a:solidFill>
            <a:srgbClr val="FFFFFF">
              <a:lumMod val="50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r>
              <a:rPr lang="en-AU" sz="1600" b="1" kern="0" dirty="0" smtClean="0">
                <a:solidFill>
                  <a:srgbClr val="FFFFFF"/>
                </a:solidFill>
                <a:latin typeface="Museo 500" charset="0"/>
              </a:rPr>
              <a:t>THREE DIRECTIONS*</a:t>
            </a:r>
            <a:endParaRPr lang="en-AU" sz="1600" b="1" kern="0" dirty="0">
              <a:solidFill>
                <a:srgbClr val="FFFFFF"/>
              </a:solidFill>
              <a:latin typeface="Museo 500" charset="0"/>
            </a:endParaRPr>
          </a:p>
        </p:txBody>
      </p:sp>
      <p:sp>
        <p:nvSpPr>
          <p:cNvPr id="37" name="TextBox 36"/>
          <p:cNvSpPr txBox="1"/>
          <p:nvPr/>
        </p:nvSpPr>
        <p:spPr>
          <a:xfrm>
            <a:off x="4630232" y="5849427"/>
            <a:ext cx="4073768" cy="247649"/>
          </a:xfrm>
          <a:prstGeom prst="rect">
            <a:avLst/>
          </a:prstGeom>
          <a:noFill/>
        </p:spPr>
        <p:txBody>
          <a:bodyPr wrap="square" rtlCol="0">
            <a:spAutoFit/>
          </a:bodyPr>
          <a:lstStyle/>
          <a:p>
            <a:r>
              <a:rPr lang="en-AU" sz="1000" dirty="0" smtClean="0">
                <a:solidFill>
                  <a:srgbClr val="000000"/>
                </a:solidFill>
              </a:rPr>
              <a:t>*Underpinned by 7 goals – see next slide</a:t>
            </a:r>
            <a:endParaRPr lang="en-AU" sz="1000" dirty="0">
              <a:solidFill>
                <a:srgbClr val="000000"/>
              </a:solidFill>
            </a:endParaRPr>
          </a:p>
        </p:txBody>
      </p:sp>
      <p:sp>
        <p:nvSpPr>
          <p:cNvPr id="38" name="Shape 73"/>
          <p:cNvSpPr txBox="1">
            <a:spLocks/>
          </p:cNvSpPr>
          <p:nvPr/>
        </p:nvSpPr>
        <p:spPr bwMode="auto">
          <a:xfrm>
            <a:off x="35542" y="36488"/>
            <a:ext cx="5834063" cy="584200"/>
          </a:xfrm>
          <a:prstGeom prst="rect">
            <a:avLst/>
          </a:prstGeom>
          <a:noFill/>
          <a:ln>
            <a:noFill/>
            <a:miter lim="800000"/>
            <a:headEnd/>
            <a:tailEnd/>
          </a:ln>
        </p:spPr>
        <p:txBody>
          <a:bodyPr vert="horz" wrap="square" lIns="91425" tIns="45700" rIns="91425" bIns="45700" numCol="1" anchor="t" anchorCtr="0" compatLnSpc="1">
            <a:prstTxWarp prst="textNoShape">
              <a:avLst/>
            </a:prstTxWarp>
          </a:bodyPr>
          <a:lstStyle>
            <a:defPPr marR="0" algn="l" rtl="0">
              <a:lnSpc>
                <a:spcPct val="100000"/>
              </a:lnSpc>
              <a:spcBef>
                <a:spcPts val="0"/>
              </a:spcBef>
              <a:spcAft>
                <a:spcPts val="0"/>
              </a:spcAft>
            </a:defPPr>
            <a:lvl1pPr algn="l" rtl="0" eaLnBrk="0" fontAlgn="base" hangingPunct="0">
              <a:lnSpc>
                <a:spcPct val="105714"/>
              </a:lnSpc>
              <a:spcBef>
                <a:spcPts val="0"/>
              </a:spcBef>
              <a:spcAft>
                <a:spcPct val="0"/>
              </a:spcAft>
              <a:defRPr sz="1400">
                <a:solidFill>
                  <a:srgbClr val="000000"/>
                </a:solidFill>
                <a:latin typeface="Arial"/>
                <a:ea typeface="Arial"/>
                <a:cs typeface="Arial"/>
                <a:sym typeface="Arial" charset="0"/>
              </a:defRPr>
            </a:lvl1pPr>
            <a:lvl2pPr algn="l" rtl="0" eaLnBrk="0" fontAlgn="base" hangingPunct="0">
              <a:spcBef>
                <a:spcPts val="0"/>
              </a:spcBef>
              <a:spcAft>
                <a:spcPct val="0"/>
              </a:spcAft>
              <a:defRPr sz="1400">
                <a:solidFill>
                  <a:srgbClr val="000000"/>
                </a:solidFill>
                <a:latin typeface="Arial"/>
                <a:ea typeface="Arial"/>
                <a:cs typeface="Arial"/>
                <a:sym typeface="Arial" charset="0"/>
              </a:defRPr>
            </a:lvl2pPr>
            <a:lvl3pPr algn="l" rtl="0" eaLnBrk="0" fontAlgn="base" hangingPunct="0">
              <a:spcBef>
                <a:spcPts val="0"/>
              </a:spcBef>
              <a:spcAft>
                <a:spcPct val="0"/>
              </a:spcAft>
              <a:defRPr sz="1400">
                <a:solidFill>
                  <a:srgbClr val="000000"/>
                </a:solidFill>
                <a:latin typeface="Arial" charset="0"/>
                <a:cs typeface="Arial" charset="0"/>
                <a:sym typeface="Arial" charset="0"/>
              </a:defRPr>
            </a:lvl3pPr>
            <a:lvl4pPr algn="l" rtl="0" eaLnBrk="0" fontAlgn="base" hangingPunct="0">
              <a:spcBef>
                <a:spcPts val="0"/>
              </a:spcBef>
              <a:spcAft>
                <a:spcPct val="0"/>
              </a:spcAft>
              <a:defRPr sz="1400">
                <a:solidFill>
                  <a:srgbClr val="000000"/>
                </a:solidFill>
                <a:latin typeface="Arial" charset="0"/>
                <a:cs typeface="Arial" charset="0"/>
                <a:sym typeface="Arial" charset="0"/>
              </a:defRPr>
            </a:lvl4pPr>
            <a:lvl5pPr algn="l" rtl="0" eaLnBrk="0" fontAlgn="base" hangingPunct="0">
              <a:spcBef>
                <a:spcPts val="0"/>
              </a:spcBef>
              <a:spcAft>
                <a:spcPct val="0"/>
              </a:spcAft>
              <a:defRPr sz="1400">
                <a:solidFill>
                  <a:srgbClr val="000000"/>
                </a:solidFill>
                <a:latin typeface="Arial" charset="0"/>
                <a:cs typeface="Arial" charset="0"/>
                <a:sym typeface="Arial" charset="0"/>
              </a:defRPr>
            </a:lvl5pPr>
            <a:lvl6pPr marL="457200" algn="l" rtl="0" eaLnBrk="0" fontAlgn="base" hangingPunct="0">
              <a:spcBef>
                <a:spcPts val="0"/>
              </a:spcBef>
              <a:spcAft>
                <a:spcPct val="0"/>
              </a:spcAft>
              <a:defRPr sz="1400">
                <a:solidFill>
                  <a:srgbClr val="000000"/>
                </a:solidFill>
                <a:latin typeface="Arial" charset="0"/>
                <a:cs typeface="Arial" charset="0"/>
                <a:sym typeface="Arial" charset="0"/>
              </a:defRPr>
            </a:lvl6pPr>
            <a:lvl7pPr marL="914400" algn="l" rtl="0" eaLnBrk="0" fontAlgn="base" hangingPunct="0">
              <a:spcBef>
                <a:spcPts val="0"/>
              </a:spcBef>
              <a:spcAft>
                <a:spcPct val="0"/>
              </a:spcAft>
              <a:defRPr sz="1400">
                <a:solidFill>
                  <a:srgbClr val="000000"/>
                </a:solidFill>
                <a:latin typeface="Arial" charset="0"/>
                <a:cs typeface="Arial" charset="0"/>
                <a:sym typeface="Arial" charset="0"/>
              </a:defRPr>
            </a:lvl7pPr>
            <a:lvl8pPr marL="1371600" algn="l" rtl="0" eaLnBrk="0" fontAlgn="base" hangingPunct="0">
              <a:spcBef>
                <a:spcPts val="0"/>
              </a:spcBef>
              <a:spcAft>
                <a:spcPct val="0"/>
              </a:spcAft>
              <a:defRPr sz="1400">
                <a:solidFill>
                  <a:srgbClr val="000000"/>
                </a:solidFill>
                <a:latin typeface="Arial" charset="0"/>
                <a:cs typeface="Arial" charset="0"/>
                <a:sym typeface="Arial" charset="0"/>
              </a:defRPr>
            </a:lvl8pPr>
            <a:lvl9pPr marL="1828800" algn="l" rtl="0" eaLnBrk="0" fontAlgn="base" hangingPunct="0">
              <a:spcBef>
                <a:spcPts val="0"/>
              </a:spcBef>
              <a:spcAft>
                <a:spcPct val="0"/>
              </a:spcAft>
              <a:defRPr sz="1400">
                <a:solidFill>
                  <a:srgbClr val="000000"/>
                </a:solidFill>
                <a:latin typeface="Arial" charset="0"/>
                <a:cs typeface="Arial" charset="0"/>
                <a:sym typeface="Arial" charset="0"/>
              </a:defRPr>
            </a:lvl9pPr>
          </a:lstStyle>
          <a:p>
            <a:pPr eaLnBrk="1" hangingPunct="1">
              <a:lnSpc>
                <a:spcPct val="106000"/>
              </a:lnSpc>
              <a:spcBef>
                <a:spcPct val="0"/>
              </a:spcBef>
              <a:buSzPct val="25000"/>
            </a:pPr>
            <a:r>
              <a:rPr lang="en-US" sz="2800" b="1" dirty="0" smtClean="0">
                <a:solidFill>
                  <a:schemeClr val="tx1"/>
                </a:solidFill>
                <a:latin typeface="Arial" charset="0"/>
                <a:cs typeface="Arial" charset="0"/>
              </a:rPr>
              <a:t>The developing strategy </a:t>
            </a:r>
            <a:endParaRPr lang="en-US" sz="2000" b="1" dirty="0" smtClean="0">
              <a:solidFill>
                <a:schemeClr val="tx1"/>
              </a:solidFill>
              <a:latin typeface="Arial" charset="0"/>
              <a:cs typeface="Arial" charset="0"/>
            </a:endParaRPr>
          </a:p>
        </p:txBody>
      </p:sp>
      <p:sp>
        <p:nvSpPr>
          <p:cNvPr id="41" name="Right Arrow 40"/>
          <p:cNvSpPr/>
          <p:nvPr/>
        </p:nvSpPr>
        <p:spPr>
          <a:xfrm>
            <a:off x="4108315" y="3935057"/>
            <a:ext cx="678760"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42" name="Picture 41"/>
          <p:cNvPicPr>
            <a:picLocks noChangeAspect="1"/>
          </p:cNvPicPr>
          <p:nvPr/>
        </p:nvPicPr>
        <p:blipFill>
          <a:blip r:embed="rId3"/>
          <a:stretch>
            <a:fillRect/>
          </a:stretch>
        </p:blipFill>
        <p:spPr>
          <a:xfrm>
            <a:off x="8316416" y="-20528"/>
            <a:ext cx="827584" cy="584201"/>
          </a:xfrm>
          <a:prstGeom prst="rect">
            <a:avLst/>
          </a:prstGeom>
        </p:spPr>
      </p:pic>
      <p:sp>
        <p:nvSpPr>
          <p:cNvPr id="43" name="TextBox 42"/>
          <p:cNvSpPr txBox="1"/>
          <p:nvPr/>
        </p:nvSpPr>
        <p:spPr>
          <a:xfrm>
            <a:off x="8730208" y="6434414"/>
            <a:ext cx="441146" cy="369332"/>
          </a:xfrm>
          <a:prstGeom prst="rect">
            <a:avLst/>
          </a:prstGeom>
          <a:noFill/>
        </p:spPr>
        <p:txBody>
          <a:bodyPr wrap="none" rtlCol="0">
            <a:spAutoFit/>
          </a:bodyPr>
          <a:lstStyle/>
          <a:p>
            <a:r>
              <a:rPr lang="en-US" dirty="0" smtClean="0"/>
              <a:t>14</a:t>
            </a:r>
            <a:endParaRPr lang="en-US" dirty="0"/>
          </a:p>
        </p:txBody>
      </p:sp>
      <p:pic>
        <p:nvPicPr>
          <p:cNvPr id="35"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 name="TextBox 38"/>
          <p:cNvSpPr txBox="1"/>
          <p:nvPr/>
        </p:nvSpPr>
        <p:spPr>
          <a:xfrm>
            <a:off x="8718833" y="6488668"/>
            <a:ext cx="424027" cy="369332"/>
          </a:xfrm>
          <a:prstGeom prst="rect">
            <a:avLst/>
          </a:prstGeom>
          <a:noFill/>
        </p:spPr>
        <p:txBody>
          <a:bodyPr wrap="none" rtlCol="0">
            <a:spAutoFit/>
          </a:bodyPr>
          <a:lstStyle/>
          <a:p>
            <a:r>
              <a:rPr lang="en-US" dirty="0" smtClean="0">
                <a:solidFill>
                  <a:schemeClr val="tx2"/>
                </a:solidFill>
              </a:rPr>
              <a:t>11</a:t>
            </a:r>
            <a:endParaRPr lang="en-US" dirty="0">
              <a:solidFill>
                <a:schemeClr val="tx2"/>
              </a:solidFill>
            </a:endParaRPr>
          </a:p>
        </p:txBody>
      </p:sp>
    </p:spTree>
    <p:extLst>
      <p:ext uri="{BB962C8B-B14F-4D97-AF65-F5344CB8AC3E}">
        <p14:creationId xmlns:p14="http://schemas.microsoft.com/office/powerpoint/2010/main" val="1709192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07504" y="1628800"/>
            <a:ext cx="2664036" cy="2592288"/>
          </a:xfrm>
          <a:prstGeom prst="roundRect">
            <a:avLst/>
          </a:prstGeom>
          <a:solidFill>
            <a:schemeClr val="tx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lvl="1" algn="ctr" defTabSz="1200150">
              <a:lnSpc>
                <a:spcPct val="90000"/>
              </a:lnSpc>
              <a:spcBef>
                <a:spcPct val="0"/>
              </a:spcBef>
              <a:spcAft>
                <a:spcPct val="15000"/>
              </a:spcAft>
              <a:defRPr/>
            </a:pPr>
            <a:r>
              <a:rPr lang="en-AU" sz="2000" b="1" kern="0" dirty="0">
                <a:solidFill>
                  <a:sysClr val="windowText" lastClr="000000">
                    <a:hueOff val="0"/>
                    <a:satOff val="0"/>
                    <a:lumOff val="0"/>
                    <a:alphaOff val="0"/>
                  </a:sysClr>
                </a:solidFill>
                <a:latin typeface="Calibri"/>
              </a:rPr>
              <a:t>Research and innovation</a:t>
            </a:r>
            <a:r>
              <a:rPr lang="en-AU" sz="2000" kern="0" dirty="0">
                <a:solidFill>
                  <a:sysClr val="windowText" lastClr="000000">
                    <a:hueOff val="0"/>
                    <a:satOff val="0"/>
                    <a:lumOff val="0"/>
                    <a:alphaOff val="0"/>
                  </a:sysClr>
                </a:solidFill>
                <a:latin typeface="Calibri"/>
              </a:rPr>
              <a:t/>
            </a:r>
            <a:br>
              <a:rPr lang="en-AU" sz="2000" kern="0" dirty="0">
                <a:solidFill>
                  <a:sysClr val="windowText" lastClr="000000">
                    <a:hueOff val="0"/>
                    <a:satOff val="0"/>
                    <a:lumOff val="0"/>
                    <a:alphaOff val="0"/>
                  </a:sysClr>
                </a:solidFill>
                <a:latin typeface="Calibri"/>
              </a:rPr>
            </a:br>
            <a:endParaRPr lang="en-AU" sz="2000" kern="0" dirty="0">
              <a:solidFill>
                <a:sysClr val="windowText" lastClr="000000">
                  <a:hueOff val="0"/>
                  <a:satOff val="0"/>
                  <a:lumOff val="0"/>
                  <a:alphaOff val="0"/>
                </a:sysClr>
              </a:solidFill>
              <a:latin typeface="Calibri"/>
            </a:endParaRPr>
          </a:p>
          <a:p>
            <a:pPr marL="0" lvl="1" algn="ctr" defTabSz="1200150">
              <a:lnSpc>
                <a:spcPct val="90000"/>
              </a:lnSpc>
              <a:spcBef>
                <a:spcPct val="0"/>
              </a:spcBef>
              <a:spcAft>
                <a:spcPct val="15000"/>
              </a:spcAft>
              <a:defRPr/>
            </a:pPr>
            <a:r>
              <a:rPr lang="en-AU" sz="2000" b="1" kern="0" dirty="0">
                <a:solidFill>
                  <a:sysClr val="windowText" lastClr="000000">
                    <a:hueOff val="0"/>
                    <a:satOff val="0"/>
                    <a:lumOff val="0"/>
                    <a:alphaOff val="0"/>
                  </a:sysClr>
                </a:solidFill>
                <a:latin typeface="Calibri"/>
              </a:rPr>
              <a:t>Industry and enterprise </a:t>
            </a:r>
            <a:r>
              <a:rPr lang="en-AU" sz="2000" kern="0" dirty="0">
                <a:solidFill>
                  <a:sysClr val="windowText" lastClr="000000">
                    <a:hueOff val="0"/>
                    <a:satOff val="0"/>
                    <a:lumOff val="0"/>
                    <a:alphaOff val="0"/>
                  </a:sysClr>
                </a:solidFill>
                <a:latin typeface="Calibri"/>
              </a:rPr>
              <a:t/>
            </a:r>
            <a:br>
              <a:rPr lang="en-AU" sz="2000" kern="0" dirty="0">
                <a:solidFill>
                  <a:sysClr val="windowText" lastClr="000000">
                    <a:hueOff val="0"/>
                    <a:satOff val="0"/>
                    <a:lumOff val="0"/>
                    <a:alphaOff val="0"/>
                  </a:sysClr>
                </a:solidFill>
                <a:latin typeface="Calibri"/>
              </a:rPr>
            </a:br>
            <a:endParaRPr lang="en-AU" sz="2000" kern="0" dirty="0">
              <a:solidFill>
                <a:sysClr val="windowText" lastClr="000000">
                  <a:hueOff val="0"/>
                  <a:satOff val="0"/>
                  <a:lumOff val="0"/>
                  <a:alphaOff val="0"/>
                </a:sysClr>
              </a:solidFill>
              <a:latin typeface="Calibri"/>
            </a:endParaRPr>
          </a:p>
          <a:p>
            <a:pPr marL="0" lvl="1" algn="ctr" defTabSz="1200150">
              <a:lnSpc>
                <a:spcPct val="90000"/>
              </a:lnSpc>
              <a:spcBef>
                <a:spcPct val="0"/>
              </a:spcBef>
              <a:spcAft>
                <a:spcPct val="15000"/>
              </a:spcAft>
              <a:defRPr/>
            </a:pPr>
            <a:r>
              <a:rPr lang="en-AU" sz="2000" b="1" kern="0" dirty="0">
                <a:solidFill>
                  <a:sysClr val="windowText" lastClr="000000">
                    <a:hueOff val="0"/>
                    <a:satOff val="0"/>
                    <a:lumOff val="0"/>
                    <a:alphaOff val="0"/>
                  </a:sysClr>
                </a:solidFill>
                <a:latin typeface="Calibri"/>
              </a:rPr>
              <a:t>Global reach and outlook</a:t>
            </a:r>
          </a:p>
        </p:txBody>
      </p:sp>
      <p:sp>
        <p:nvSpPr>
          <p:cNvPr id="3" name="Rounded Rectangle 2"/>
          <p:cNvSpPr/>
          <p:nvPr/>
        </p:nvSpPr>
        <p:spPr>
          <a:xfrm>
            <a:off x="6444208" y="1620786"/>
            <a:ext cx="2651622" cy="2592288"/>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marL="0" lvl="1" algn="ctr" defTabSz="1200150">
              <a:lnSpc>
                <a:spcPct val="90000"/>
              </a:lnSpc>
              <a:spcBef>
                <a:spcPct val="0"/>
              </a:spcBef>
              <a:spcAft>
                <a:spcPct val="15000"/>
              </a:spcAft>
              <a:defRPr/>
            </a:pPr>
            <a:r>
              <a:rPr lang="en-AU" sz="2000" b="1" kern="0" dirty="0">
                <a:solidFill>
                  <a:sysClr val="window" lastClr="FFFFFF"/>
                </a:solidFill>
                <a:latin typeface="Calibri"/>
              </a:rPr>
              <a:t>Student experience</a:t>
            </a:r>
          </a:p>
          <a:p>
            <a:pPr marL="0" lvl="1" defTabSz="1200150">
              <a:lnSpc>
                <a:spcPct val="90000"/>
              </a:lnSpc>
              <a:spcBef>
                <a:spcPct val="0"/>
              </a:spcBef>
              <a:spcAft>
                <a:spcPct val="15000"/>
              </a:spcAft>
              <a:defRPr/>
            </a:pPr>
            <a:endParaRPr lang="en-AU" sz="2000" b="1" kern="0" dirty="0">
              <a:solidFill>
                <a:sysClr val="window" lastClr="FFFFFF"/>
              </a:solidFill>
              <a:latin typeface="Calibri"/>
            </a:endParaRPr>
          </a:p>
          <a:p>
            <a:pPr marL="0" lvl="1" algn="ctr" defTabSz="1200150">
              <a:lnSpc>
                <a:spcPct val="90000"/>
              </a:lnSpc>
              <a:spcBef>
                <a:spcPct val="0"/>
              </a:spcBef>
              <a:spcAft>
                <a:spcPct val="15000"/>
              </a:spcAft>
              <a:defRPr/>
            </a:pPr>
            <a:r>
              <a:rPr lang="en-AU" sz="2000" b="1" kern="0" dirty="0" smtClean="0">
                <a:solidFill>
                  <a:sysClr val="window" lastClr="FFFFFF"/>
                </a:solidFill>
                <a:latin typeface="Calibri"/>
              </a:rPr>
              <a:t> Connected </a:t>
            </a:r>
            <a:r>
              <a:rPr lang="en-AU" sz="2000" b="1" kern="0" dirty="0">
                <a:solidFill>
                  <a:sysClr val="window" lastClr="FFFFFF"/>
                </a:solidFill>
                <a:latin typeface="Calibri"/>
              </a:rPr>
              <a:t>pathways</a:t>
            </a:r>
          </a:p>
        </p:txBody>
      </p:sp>
      <p:sp>
        <p:nvSpPr>
          <p:cNvPr id="2" name="Rounded Rectangle 1"/>
          <p:cNvSpPr/>
          <p:nvPr/>
        </p:nvSpPr>
        <p:spPr>
          <a:xfrm>
            <a:off x="3366753" y="5013176"/>
            <a:ext cx="2643795" cy="1687542"/>
          </a:xfrm>
          <a:prstGeom prst="roundRect">
            <a:avLst/>
          </a:prstGeom>
          <a:solidFill>
            <a:schemeClr val="tx1">
              <a:lumMod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lvl="1" algn="ctr" defTabSz="1200150">
              <a:lnSpc>
                <a:spcPct val="90000"/>
              </a:lnSpc>
              <a:spcBef>
                <a:spcPct val="0"/>
              </a:spcBef>
              <a:spcAft>
                <a:spcPct val="15000"/>
              </a:spcAft>
              <a:defRPr/>
            </a:pPr>
            <a:r>
              <a:rPr lang="en-AU" sz="2000" b="1" kern="0" dirty="0">
                <a:solidFill>
                  <a:sysClr val="windowText" lastClr="000000">
                    <a:hueOff val="0"/>
                    <a:satOff val="0"/>
                    <a:lumOff val="0"/>
                    <a:alphaOff val="0"/>
                  </a:sysClr>
                </a:solidFill>
                <a:latin typeface="Calibri"/>
              </a:rPr>
              <a:t>Simplicity</a:t>
            </a:r>
          </a:p>
          <a:p>
            <a:pPr marL="0" lvl="1" algn="ctr" defTabSz="1200150">
              <a:lnSpc>
                <a:spcPct val="90000"/>
              </a:lnSpc>
              <a:spcBef>
                <a:spcPct val="0"/>
              </a:spcBef>
              <a:spcAft>
                <a:spcPct val="15000"/>
              </a:spcAft>
              <a:defRPr/>
            </a:pPr>
            <a:endParaRPr lang="en-AU" sz="2000" b="1" kern="0" dirty="0">
              <a:solidFill>
                <a:sysClr val="windowText" lastClr="000000">
                  <a:hueOff val="0"/>
                  <a:satOff val="0"/>
                  <a:lumOff val="0"/>
                  <a:alphaOff val="0"/>
                </a:sysClr>
              </a:solidFill>
              <a:latin typeface="Calibri"/>
            </a:endParaRPr>
          </a:p>
          <a:p>
            <a:pPr marL="0" lvl="1" algn="ctr" defTabSz="1200150">
              <a:lnSpc>
                <a:spcPct val="90000"/>
              </a:lnSpc>
              <a:spcBef>
                <a:spcPct val="0"/>
              </a:spcBef>
              <a:spcAft>
                <a:spcPct val="15000"/>
              </a:spcAft>
              <a:defRPr/>
            </a:pPr>
            <a:r>
              <a:rPr lang="en-AU" sz="2000" b="1" kern="0" dirty="0" smtClean="0">
                <a:solidFill>
                  <a:sysClr val="windowText" lastClr="000000">
                    <a:hueOff val="0"/>
                    <a:satOff val="0"/>
                    <a:lumOff val="0"/>
                    <a:alphaOff val="0"/>
                  </a:sysClr>
                </a:solidFill>
                <a:latin typeface="Calibri"/>
              </a:rPr>
              <a:t>Resources</a:t>
            </a:r>
            <a:endParaRPr lang="en-AU" sz="2000" b="1" kern="0" dirty="0">
              <a:solidFill>
                <a:sysClr val="windowText" lastClr="000000">
                  <a:hueOff val="0"/>
                  <a:satOff val="0"/>
                  <a:lumOff val="0"/>
                  <a:alphaOff val="0"/>
                </a:sysClr>
              </a:solidFill>
              <a:latin typeface="Calibri"/>
            </a:endParaRPr>
          </a:p>
        </p:txBody>
      </p:sp>
      <p:grpSp>
        <p:nvGrpSpPr>
          <p:cNvPr id="10" name="Group 9"/>
          <p:cNvGrpSpPr/>
          <p:nvPr/>
        </p:nvGrpSpPr>
        <p:grpSpPr>
          <a:xfrm>
            <a:off x="2736439" y="1268760"/>
            <a:ext cx="3928109" cy="3874468"/>
            <a:chOff x="2464071" y="1938395"/>
            <a:chExt cx="3973746" cy="3909738"/>
          </a:xfrm>
        </p:grpSpPr>
        <p:sp>
          <p:nvSpPr>
            <p:cNvPr id="14" name="Oval 13"/>
            <p:cNvSpPr/>
            <p:nvPr/>
          </p:nvSpPr>
          <p:spPr bwMode="auto">
            <a:xfrm>
              <a:off x="3519667" y="2955684"/>
              <a:ext cx="1850261" cy="1865970"/>
            </a:xfrm>
            <a:prstGeom prst="ellipse">
              <a:avLst/>
            </a:prstGeom>
            <a:solidFill>
              <a:srgbClr val="C00000"/>
            </a:solidFill>
            <a:ln>
              <a:noFill/>
            </a:ln>
            <a:effectLst/>
            <a:extLst/>
          </p:spPr>
          <p:txBody>
            <a:bodyPr vert="horz" wrap="none" lIns="0" tIns="0" rIns="0" bIns="0" numCol="1" rtlCol="0" anchor="ctr" anchorCtr="0" compatLnSpc="1">
              <a:prstTxWarp prst="textNoShape">
                <a:avLst/>
              </a:prstTxWarp>
            </a:bodyPr>
            <a:lstStyle/>
            <a:p>
              <a:pPr algn="ctr" fontAlgn="b">
                <a:spcBef>
                  <a:spcPct val="0"/>
                </a:spcBef>
                <a:spcAft>
                  <a:spcPct val="0"/>
                </a:spcAft>
                <a:defRPr/>
              </a:pPr>
              <a:r>
                <a:rPr lang="en-AU" sz="1400" b="1" kern="0" dirty="0" smtClean="0">
                  <a:solidFill>
                    <a:sysClr val="window" lastClr="FFFFFF"/>
                  </a:solidFill>
                  <a:cs typeface="Arial" charset="0"/>
                </a:rPr>
                <a:t>RMIT </a:t>
              </a:r>
            </a:p>
            <a:p>
              <a:pPr algn="ctr" fontAlgn="b">
                <a:spcBef>
                  <a:spcPct val="0"/>
                </a:spcBef>
                <a:spcAft>
                  <a:spcPct val="0"/>
                </a:spcAft>
                <a:defRPr/>
              </a:pPr>
              <a:r>
                <a:rPr lang="en-AU" sz="1400" b="1" kern="0" dirty="0" smtClean="0">
                  <a:solidFill>
                    <a:sysClr val="window" lastClr="FFFFFF"/>
                  </a:solidFill>
                  <a:cs typeface="Arial" charset="0"/>
                </a:rPr>
                <a:t>Mission and Values</a:t>
              </a:r>
            </a:p>
            <a:p>
              <a:pPr algn="ctr" fontAlgn="b">
                <a:spcBef>
                  <a:spcPct val="0"/>
                </a:spcBef>
                <a:spcAft>
                  <a:spcPct val="0"/>
                </a:spcAft>
                <a:defRPr/>
              </a:pPr>
              <a:r>
                <a:rPr lang="en-AU" sz="1400" b="1" kern="0" dirty="0" smtClean="0">
                  <a:solidFill>
                    <a:sysClr val="window" lastClr="FFFFFF"/>
                  </a:solidFill>
                  <a:cs typeface="Arial" charset="0"/>
                </a:rPr>
                <a:t>“Skilled hands, </a:t>
              </a:r>
            </a:p>
            <a:p>
              <a:pPr algn="ctr" fontAlgn="b">
                <a:spcBef>
                  <a:spcPct val="0"/>
                </a:spcBef>
                <a:spcAft>
                  <a:spcPct val="0"/>
                </a:spcAft>
                <a:defRPr/>
              </a:pPr>
              <a:r>
                <a:rPr lang="en-AU" sz="1400" b="1" kern="0" dirty="0" smtClean="0">
                  <a:solidFill>
                    <a:sysClr val="window" lastClr="FFFFFF"/>
                  </a:solidFill>
                  <a:cs typeface="Arial" charset="0"/>
                </a:rPr>
                <a:t>cultivated minds”</a:t>
              </a:r>
            </a:p>
          </p:txBody>
        </p:sp>
        <p:grpSp>
          <p:nvGrpSpPr>
            <p:cNvPr id="15" name="Group 14"/>
            <p:cNvGrpSpPr/>
            <p:nvPr/>
          </p:nvGrpSpPr>
          <p:grpSpPr>
            <a:xfrm>
              <a:off x="2464071" y="1938395"/>
              <a:ext cx="3973746" cy="3909738"/>
              <a:chOff x="6227826" y="1948714"/>
              <a:chExt cx="3973746" cy="3909738"/>
            </a:xfrm>
          </p:grpSpPr>
          <p:sp>
            <p:nvSpPr>
              <p:cNvPr id="16" name="Freeform 3"/>
              <p:cNvSpPr>
                <a:spLocks/>
              </p:cNvSpPr>
              <p:nvPr/>
            </p:nvSpPr>
            <p:spPr bwMode="auto">
              <a:xfrm>
                <a:off x="8230402" y="1952284"/>
                <a:ext cx="1971170" cy="2879689"/>
              </a:xfrm>
              <a:custGeom>
                <a:avLst/>
                <a:gdLst>
                  <a:gd name="T0" fmla="*/ 1372 w 1586"/>
                  <a:gd name="T1" fmla="*/ 2382 h 2508"/>
                  <a:gd name="T2" fmla="*/ 1372 w 1586"/>
                  <a:gd name="T3" fmla="*/ 2382 h 2508"/>
                  <a:gd name="T4" fmla="*/ 1446 w 1586"/>
                  <a:gd name="T5" fmla="*/ 2238 h 2508"/>
                  <a:gd name="T6" fmla="*/ 1504 w 1586"/>
                  <a:gd name="T7" fmla="*/ 2088 h 2508"/>
                  <a:gd name="T8" fmla="*/ 1548 w 1586"/>
                  <a:gd name="T9" fmla="*/ 1938 h 2508"/>
                  <a:gd name="T10" fmla="*/ 1574 w 1586"/>
                  <a:gd name="T11" fmla="*/ 1784 h 2508"/>
                  <a:gd name="T12" fmla="*/ 1586 w 1586"/>
                  <a:gd name="T13" fmla="*/ 1630 h 2508"/>
                  <a:gd name="T14" fmla="*/ 1582 w 1586"/>
                  <a:gd name="T15" fmla="*/ 1478 h 2508"/>
                  <a:gd name="T16" fmla="*/ 1564 w 1586"/>
                  <a:gd name="T17" fmla="*/ 1326 h 2508"/>
                  <a:gd name="T18" fmla="*/ 1532 w 1586"/>
                  <a:gd name="T19" fmla="*/ 1176 h 2508"/>
                  <a:gd name="T20" fmla="*/ 1486 w 1586"/>
                  <a:gd name="T21" fmla="*/ 1032 h 2508"/>
                  <a:gd name="T22" fmla="*/ 1426 w 1586"/>
                  <a:gd name="T23" fmla="*/ 892 h 2508"/>
                  <a:gd name="T24" fmla="*/ 1352 w 1586"/>
                  <a:gd name="T25" fmla="*/ 756 h 2508"/>
                  <a:gd name="T26" fmla="*/ 1266 w 1586"/>
                  <a:gd name="T27" fmla="*/ 630 h 2508"/>
                  <a:gd name="T28" fmla="*/ 1166 w 1586"/>
                  <a:gd name="T29" fmla="*/ 510 h 2508"/>
                  <a:gd name="T30" fmla="*/ 1054 w 1586"/>
                  <a:gd name="T31" fmla="*/ 400 h 2508"/>
                  <a:gd name="T32" fmla="*/ 930 w 1586"/>
                  <a:gd name="T33" fmla="*/ 300 h 2508"/>
                  <a:gd name="T34" fmla="*/ 794 w 1586"/>
                  <a:gd name="T35" fmla="*/ 212 h 2508"/>
                  <a:gd name="T36" fmla="*/ 746 w 1586"/>
                  <a:gd name="T37" fmla="*/ 186 h 2508"/>
                  <a:gd name="T38" fmla="*/ 650 w 1586"/>
                  <a:gd name="T39" fmla="*/ 140 h 2508"/>
                  <a:gd name="T40" fmla="*/ 552 w 1586"/>
                  <a:gd name="T41" fmla="*/ 100 h 2508"/>
                  <a:gd name="T42" fmla="*/ 454 w 1586"/>
                  <a:gd name="T43" fmla="*/ 66 h 2508"/>
                  <a:gd name="T44" fmla="*/ 354 w 1586"/>
                  <a:gd name="T45" fmla="*/ 40 h 2508"/>
                  <a:gd name="T46" fmla="*/ 254 w 1586"/>
                  <a:gd name="T47" fmla="*/ 20 h 2508"/>
                  <a:gd name="T48" fmla="*/ 152 w 1586"/>
                  <a:gd name="T49" fmla="*/ 8 h 2508"/>
                  <a:gd name="T50" fmla="*/ 50 w 1586"/>
                  <a:gd name="T51" fmla="*/ 2 h 2508"/>
                  <a:gd name="T52" fmla="*/ 0 w 1586"/>
                  <a:gd name="T53" fmla="*/ 4 h 2508"/>
                  <a:gd name="T54" fmla="*/ 2 w 1586"/>
                  <a:gd name="T55" fmla="*/ 682 h 2508"/>
                  <a:gd name="T56" fmla="*/ 60 w 1586"/>
                  <a:gd name="T57" fmla="*/ 684 h 2508"/>
                  <a:gd name="T58" fmla="*/ 176 w 1586"/>
                  <a:gd name="T59" fmla="*/ 698 h 2508"/>
                  <a:gd name="T60" fmla="*/ 288 w 1586"/>
                  <a:gd name="T61" fmla="*/ 728 h 2508"/>
                  <a:gd name="T62" fmla="*/ 400 w 1586"/>
                  <a:gd name="T63" fmla="*/ 774 h 2508"/>
                  <a:gd name="T64" fmla="*/ 454 w 1586"/>
                  <a:gd name="T65" fmla="*/ 802 h 2508"/>
                  <a:gd name="T66" fmla="*/ 532 w 1586"/>
                  <a:gd name="T67" fmla="*/ 854 h 2508"/>
                  <a:gd name="T68" fmla="*/ 602 w 1586"/>
                  <a:gd name="T69" fmla="*/ 910 h 2508"/>
                  <a:gd name="T70" fmla="*/ 666 w 1586"/>
                  <a:gd name="T71" fmla="*/ 972 h 2508"/>
                  <a:gd name="T72" fmla="*/ 722 w 1586"/>
                  <a:gd name="T73" fmla="*/ 1040 h 2508"/>
                  <a:gd name="T74" fmla="*/ 772 w 1586"/>
                  <a:gd name="T75" fmla="*/ 1114 h 2508"/>
                  <a:gd name="T76" fmla="*/ 814 w 1586"/>
                  <a:gd name="T77" fmla="*/ 1190 h 2508"/>
                  <a:gd name="T78" fmla="*/ 848 w 1586"/>
                  <a:gd name="T79" fmla="*/ 1270 h 2508"/>
                  <a:gd name="T80" fmla="*/ 876 w 1586"/>
                  <a:gd name="T81" fmla="*/ 1354 h 2508"/>
                  <a:gd name="T82" fmla="*/ 894 w 1586"/>
                  <a:gd name="T83" fmla="*/ 1438 h 2508"/>
                  <a:gd name="T84" fmla="*/ 904 w 1586"/>
                  <a:gd name="T85" fmla="*/ 1526 h 2508"/>
                  <a:gd name="T86" fmla="*/ 906 w 1586"/>
                  <a:gd name="T87" fmla="*/ 1612 h 2508"/>
                  <a:gd name="T88" fmla="*/ 900 w 1586"/>
                  <a:gd name="T89" fmla="*/ 1700 h 2508"/>
                  <a:gd name="T90" fmla="*/ 884 w 1586"/>
                  <a:gd name="T91" fmla="*/ 1788 h 2508"/>
                  <a:gd name="T92" fmla="*/ 860 w 1586"/>
                  <a:gd name="T93" fmla="*/ 1874 h 2508"/>
                  <a:gd name="T94" fmla="*/ 826 w 1586"/>
                  <a:gd name="T95" fmla="*/ 1960 h 2508"/>
                  <a:gd name="T96" fmla="*/ 784 w 1586"/>
                  <a:gd name="T97" fmla="*/ 2042 h 2508"/>
                  <a:gd name="T98" fmla="*/ 784 w 1586"/>
                  <a:gd name="T99" fmla="*/ 2042 h 2508"/>
                  <a:gd name="T100" fmla="*/ 1372 w 1586"/>
                  <a:gd name="T101" fmla="*/ 2382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86" h="2508">
                    <a:moveTo>
                      <a:pt x="1372" y="2382"/>
                    </a:moveTo>
                    <a:lnTo>
                      <a:pt x="1372" y="2382"/>
                    </a:lnTo>
                    <a:lnTo>
                      <a:pt x="1372" y="2382"/>
                    </a:lnTo>
                    <a:lnTo>
                      <a:pt x="1372" y="2382"/>
                    </a:lnTo>
                    <a:lnTo>
                      <a:pt x="1412" y="2310"/>
                    </a:lnTo>
                    <a:lnTo>
                      <a:pt x="1446" y="2238"/>
                    </a:lnTo>
                    <a:lnTo>
                      <a:pt x="1478" y="2164"/>
                    </a:lnTo>
                    <a:lnTo>
                      <a:pt x="1504" y="2088"/>
                    </a:lnTo>
                    <a:lnTo>
                      <a:pt x="1528" y="2014"/>
                    </a:lnTo>
                    <a:lnTo>
                      <a:pt x="1548" y="1938"/>
                    </a:lnTo>
                    <a:lnTo>
                      <a:pt x="1562" y="1862"/>
                    </a:lnTo>
                    <a:lnTo>
                      <a:pt x="1574" y="1784"/>
                    </a:lnTo>
                    <a:lnTo>
                      <a:pt x="1582" y="1708"/>
                    </a:lnTo>
                    <a:lnTo>
                      <a:pt x="1586" y="1630"/>
                    </a:lnTo>
                    <a:lnTo>
                      <a:pt x="1586" y="1554"/>
                    </a:lnTo>
                    <a:lnTo>
                      <a:pt x="1582" y="1478"/>
                    </a:lnTo>
                    <a:lnTo>
                      <a:pt x="1576" y="1402"/>
                    </a:lnTo>
                    <a:lnTo>
                      <a:pt x="1564" y="1326"/>
                    </a:lnTo>
                    <a:lnTo>
                      <a:pt x="1550" y="1250"/>
                    </a:lnTo>
                    <a:lnTo>
                      <a:pt x="1532" y="1176"/>
                    </a:lnTo>
                    <a:lnTo>
                      <a:pt x="1510" y="1104"/>
                    </a:lnTo>
                    <a:lnTo>
                      <a:pt x="1486" y="1032"/>
                    </a:lnTo>
                    <a:lnTo>
                      <a:pt x="1458" y="960"/>
                    </a:lnTo>
                    <a:lnTo>
                      <a:pt x="1426" y="892"/>
                    </a:lnTo>
                    <a:lnTo>
                      <a:pt x="1390" y="824"/>
                    </a:lnTo>
                    <a:lnTo>
                      <a:pt x="1352" y="756"/>
                    </a:lnTo>
                    <a:lnTo>
                      <a:pt x="1310" y="692"/>
                    </a:lnTo>
                    <a:lnTo>
                      <a:pt x="1266" y="630"/>
                    </a:lnTo>
                    <a:lnTo>
                      <a:pt x="1218" y="568"/>
                    </a:lnTo>
                    <a:lnTo>
                      <a:pt x="1166" y="510"/>
                    </a:lnTo>
                    <a:lnTo>
                      <a:pt x="1112" y="454"/>
                    </a:lnTo>
                    <a:lnTo>
                      <a:pt x="1054" y="400"/>
                    </a:lnTo>
                    <a:lnTo>
                      <a:pt x="994" y="350"/>
                    </a:lnTo>
                    <a:lnTo>
                      <a:pt x="930" y="300"/>
                    </a:lnTo>
                    <a:lnTo>
                      <a:pt x="864" y="256"/>
                    </a:lnTo>
                    <a:lnTo>
                      <a:pt x="794" y="212"/>
                    </a:lnTo>
                    <a:lnTo>
                      <a:pt x="794" y="212"/>
                    </a:lnTo>
                    <a:lnTo>
                      <a:pt x="746" y="186"/>
                    </a:lnTo>
                    <a:lnTo>
                      <a:pt x="698" y="162"/>
                    </a:lnTo>
                    <a:lnTo>
                      <a:pt x="650" y="140"/>
                    </a:lnTo>
                    <a:lnTo>
                      <a:pt x="602" y="118"/>
                    </a:lnTo>
                    <a:lnTo>
                      <a:pt x="552" y="100"/>
                    </a:lnTo>
                    <a:lnTo>
                      <a:pt x="504" y="82"/>
                    </a:lnTo>
                    <a:lnTo>
                      <a:pt x="454" y="66"/>
                    </a:lnTo>
                    <a:lnTo>
                      <a:pt x="404" y="52"/>
                    </a:lnTo>
                    <a:lnTo>
                      <a:pt x="354" y="40"/>
                    </a:lnTo>
                    <a:lnTo>
                      <a:pt x="304" y="30"/>
                    </a:lnTo>
                    <a:lnTo>
                      <a:pt x="254" y="20"/>
                    </a:lnTo>
                    <a:lnTo>
                      <a:pt x="202" y="14"/>
                    </a:lnTo>
                    <a:lnTo>
                      <a:pt x="152" y="8"/>
                    </a:lnTo>
                    <a:lnTo>
                      <a:pt x="102" y="4"/>
                    </a:lnTo>
                    <a:lnTo>
                      <a:pt x="50" y="2"/>
                    </a:lnTo>
                    <a:lnTo>
                      <a:pt x="0" y="0"/>
                    </a:lnTo>
                    <a:lnTo>
                      <a:pt x="0" y="4"/>
                    </a:lnTo>
                    <a:lnTo>
                      <a:pt x="342" y="344"/>
                    </a:lnTo>
                    <a:lnTo>
                      <a:pt x="2" y="682"/>
                    </a:lnTo>
                    <a:lnTo>
                      <a:pt x="2" y="682"/>
                    </a:lnTo>
                    <a:lnTo>
                      <a:pt x="60" y="684"/>
                    </a:lnTo>
                    <a:lnTo>
                      <a:pt x="118" y="688"/>
                    </a:lnTo>
                    <a:lnTo>
                      <a:pt x="176" y="698"/>
                    </a:lnTo>
                    <a:lnTo>
                      <a:pt x="232" y="712"/>
                    </a:lnTo>
                    <a:lnTo>
                      <a:pt x="288" y="728"/>
                    </a:lnTo>
                    <a:lnTo>
                      <a:pt x="344" y="750"/>
                    </a:lnTo>
                    <a:lnTo>
                      <a:pt x="400" y="774"/>
                    </a:lnTo>
                    <a:lnTo>
                      <a:pt x="454" y="802"/>
                    </a:lnTo>
                    <a:lnTo>
                      <a:pt x="454" y="802"/>
                    </a:lnTo>
                    <a:lnTo>
                      <a:pt x="492" y="828"/>
                    </a:lnTo>
                    <a:lnTo>
                      <a:pt x="532" y="854"/>
                    </a:lnTo>
                    <a:lnTo>
                      <a:pt x="568" y="880"/>
                    </a:lnTo>
                    <a:lnTo>
                      <a:pt x="602" y="910"/>
                    </a:lnTo>
                    <a:lnTo>
                      <a:pt x="636" y="940"/>
                    </a:lnTo>
                    <a:lnTo>
                      <a:pt x="666" y="972"/>
                    </a:lnTo>
                    <a:lnTo>
                      <a:pt x="696" y="1006"/>
                    </a:lnTo>
                    <a:lnTo>
                      <a:pt x="722" y="1040"/>
                    </a:lnTo>
                    <a:lnTo>
                      <a:pt x="748" y="1076"/>
                    </a:lnTo>
                    <a:lnTo>
                      <a:pt x="772" y="1114"/>
                    </a:lnTo>
                    <a:lnTo>
                      <a:pt x="794" y="1152"/>
                    </a:lnTo>
                    <a:lnTo>
                      <a:pt x="814" y="1190"/>
                    </a:lnTo>
                    <a:lnTo>
                      <a:pt x="832" y="1230"/>
                    </a:lnTo>
                    <a:lnTo>
                      <a:pt x="848" y="1270"/>
                    </a:lnTo>
                    <a:lnTo>
                      <a:pt x="862" y="1312"/>
                    </a:lnTo>
                    <a:lnTo>
                      <a:pt x="876" y="1354"/>
                    </a:lnTo>
                    <a:lnTo>
                      <a:pt x="886" y="1396"/>
                    </a:lnTo>
                    <a:lnTo>
                      <a:pt x="894" y="1438"/>
                    </a:lnTo>
                    <a:lnTo>
                      <a:pt x="900" y="1482"/>
                    </a:lnTo>
                    <a:lnTo>
                      <a:pt x="904" y="1526"/>
                    </a:lnTo>
                    <a:lnTo>
                      <a:pt x="906" y="1570"/>
                    </a:lnTo>
                    <a:lnTo>
                      <a:pt x="906" y="1612"/>
                    </a:lnTo>
                    <a:lnTo>
                      <a:pt x="904" y="1656"/>
                    </a:lnTo>
                    <a:lnTo>
                      <a:pt x="900" y="1700"/>
                    </a:lnTo>
                    <a:lnTo>
                      <a:pt x="892" y="1744"/>
                    </a:lnTo>
                    <a:lnTo>
                      <a:pt x="884" y="1788"/>
                    </a:lnTo>
                    <a:lnTo>
                      <a:pt x="872" y="1832"/>
                    </a:lnTo>
                    <a:lnTo>
                      <a:pt x="860" y="1874"/>
                    </a:lnTo>
                    <a:lnTo>
                      <a:pt x="844" y="1918"/>
                    </a:lnTo>
                    <a:lnTo>
                      <a:pt x="826" y="1960"/>
                    </a:lnTo>
                    <a:lnTo>
                      <a:pt x="806" y="2002"/>
                    </a:lnTo>
                    <a:lnTo>
                      <a:pt x="784" y="2042"/>
                    </a:lnTo>
                    <a:lnTo>
                      <a:pt x="784" y="2042"/>
                    </a:lnTo>
                    <a:lnTo>
                      <a:pt x="784" y="2042"/>
                    </a:lnTo>
                    <a:lnTo>
                      <a:pt x="908" y="2508"/>
                    </a:lnTo>
                    <a:lnTo>
                      <a:pt x="1372" y="2382"/>
                    </a:lnTo>
                    <a:close/>
                  </a:path>
                </a:pathLst>
              </a:custGeom>
              <a:solidFill>
                <a:srgbClr val="C00000"/>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17" name="Rectangle 16"/>
              <p:cNvSpPr/>
              <p:nvPr/>
            </p:nvSpPr>
            <p:spPr>
              <a:xfrm rot="3309635">
                <a:off x="8579755" y="2925534"/>
                <a:ext cx="2049036" cy="413503"/>
              </a:xfrm>
              <a:prstGeom prst="rect">
                <a:avLst/>
              </a:prstGeom>
              <a:noFill/>
              <a:ln w="25400" cap="flat" cmpd="sng" algn="ctr">
                <a:noFill/>
                <a:prstDash val="solid"/>
              </a:ln>
              <a:effectLst/>
            </p:spPr>
            <p:txBody>
              <a:bodyPr lIns="36000" tIns="0" rIns="36000" bIns="0" rtlCol="0" anchor="ctr"/>
              <a:lstStyle/>
              <a:p>
                <a:pPr algn="ctr">
                  <a:defRPr/>
                </a:pPr>
                <a:r>
                  <a:rPr lang="en-AU" sz="2000" b="1" kern="0" dirty="0" smtClean="0">
                    <a:solidFill>
                      <a:sysClr val="windowText" lastClr="000000"/>
                    </a:solidFill>
                    <a:latin typeface="Calibri"/>
                  </a:rPr>
                  <a:t>Life-changing experiences</a:t>
                </a:r>
                <a:endParaRPr lang="en-AU" sz="2000" b="1" kern="0" dirty="0">
                  <a:solidFill>
                    <a:sysClr val="windowText" lastClr="000000"/>
                  </a:solidFill>
                  <a:latin typeface="Calibri"/>
                </a:endParaRPr>
              </a:p>
            </p:txBody>
          </p:sp>
          <p:sp>
            <p:nvSpPr>
              <p:cNvPr id="18" name="Freeform 2"/>
              <p:cNvSpPr>
                <a:spLocks/>
              </p:cNvSpPr>
              <p:nvPr/>
            </p:nvSpPr>
            <p:spPr bwMode="auto">
              <a:xfrm>
                <a:off x="6227826" y="1955596"/>
                <a:ext cx="2267944" cy="2732545"/>
              </a:xfrm>
              <a:custGeom>
                <a:avLst/>
                <a:gdLst>
                  <a:gd name="T0" fmla="*/ 1588 w 1930"/>
                  <a:gd name="T1" fmla="*/ 0 h 2380"/>
                  <a:gd name="T2" fmla="*/ 1588 w 1930"/>
                  <a:gd name="T3" fmla="*/ 0 h 2380"/>
                  <a:gd name="T4" fmla="*/ 1426 w 1930"/>
                  <a:gd name="T5" fmla="*/ 8 h 2380"/>
                  <a:gd name="T6" fmla="*/ 1268 w 1930"/>
                  <a:gd name="T7" fmla="*/ 32 h 2380"/>
                  <a:gd name="T8" fmla="*/ 1116 w 1930"/>
                  <a:gd name="T9" fmla="*/ 72 h 2380"/>
                  <a:gd name="T10" fmla="*/ 970 w 1930"/>
                  <a:gd name="T11" fmla="*/ 126 h 2380"/>
                  <a:gd name="T12" fmla="*/ 832 w 1930"/>
                  <a:gd name="T13" fmla="*/ 192 h 2380"/>
                  <a:gd name="T14" fmla="*/ 700 w 1930"/>
                  <a:gd name="T15" fmla="*/ 272 h 2380"/>
                  <a:gd name="T16" fmla="*/ 578 w 1930"/>
                  <a:gd name="T17" fmla="*/ 362 h 2380"/>
                  <a:gd name="T18" fmla="*/ 464 w 1930"/>
                  <a:gd name="T19" fmla="*/ 466 h 2380"/>
                  <a:gd name="T20" fmla="*/ 362 w 1930"/>
                  <a:gd name="T21" fmla="*/ 578 h 2380"/>
                  <a:gd name="T22" fmla="*/ 270 w 1930"/>
                  <a:gd name="T23" fmla="*/ 700 h 2380"/>
                  <a:gd name="T24" fmla="*/ 192 w 1930"/>
                  <a:gd name="T25" fmla="*/ 830 h 2380"/>
                  <a:gd name="T26" fmla="*/ 124 w 1930"/>
                  <a:gd name="T27" fmla="*/ 970 h 2380"/>
                  <a:gd name="T28" fmla="*/ 70 w 1930"/>
                  <a:gd name="T29" fmla="*/ 1116 h 2380"/>
                  <a:gd name="T30" fmla="*/ 32 w 1930"/>
                  <a:gd name="T31" fmla="*/ 1268 h 2380"/>
                  <a:gd name="T32" fmla="*/ 8 w 1930"/>
                  <a:gd name="T33" fmla="*/ 1424 h 2380"/>
                  <a:gd name="T34" fmla="*/ 0 w 1930"/>
                  <a:gd name="T35" fmla="*/ 1586 h 2380"/>
                  <a:gd name="T36" fmla="*/ 0 w 1930"/>
                  <a:gd name="T37" fmla="*/ 1640 h 2380"/>
                  <a:gd name="T38" fmla="*/ 8 w 1930"/>
                  <a:gd name="T39" fmla="*/ 1748 h 2380"/>
                  <a:gd name="T40" fmla="*/ 22 w 1930"/>
                  <a:gd name="T41" fmla="*/ 1852 h 2380"/>
                  <a:gd name="T42" fmla="*/ 42 w 1930"/>
                  <a:gd name="T43" fmla="*/ 1954 h 2380"/>
                  <a:gd name="T44" fmla="*/ 70 w 1930"/>
                  <a:gd name="T45" fmla="*/ 2054 h 2380"/>
                  <a:gd name="T46" fmla="*/ 102 w 1930"/>
                  <a:gd name="T47" fmla="*/ 2150 h 2380"/>
                  <a:gd name="T48" fmla="*/ 142 w 1930"/>
                  <a:gd name="T49" fmla="*/ 2246 h 2380"/>
                  <a:gd name="T50" fmla="*/ 188 w 1930"/>
                  <a:gd name="T51" fmla="*/ 2336 h 2380"/>
                  <a:gd name="T52" fmla="*/ 216 w 1930"/>
                  <a:gd name="T53" fmla="*/ 2378 h 2380"/>
                  <a:gd name="T54" fmla="*/ 800 w 1930"/>
                  <a:gd name="T55" fmla="*/ 2038 h 2380"/>
                  <a:gd name="T56" fmla="*/ 774 w 1930"/>
                  <a:gd name="T57" fmla="*/ 1986 h 2380"/>
                  <a:gd name="T58" fmla="*/ 728 w 1930"/>
                  <a:gd name="T59" fmla="*/ 1880 h 2380"/>
                  <a:gd name="T60" fmla="*/ 698 w 1930"/>
                  <a:gd name="T61" fmla="*/ 1766 h 2380"/>
                  <a:gd name="T62" fmla="*/ 682 w 1930"/>
                  <a:gd name="T63" fmla="*/ 1648 h 2380"/>
                  <a:gd name="T64" fmla="*/ 680 w 1930"/>
                  <a:gd name="T65" fmla="*/ 1586 h 2380"/>
                  <a:gd name="T66" fmla="*/ 686 w 1930"/>
                  <a:gd name="T67" fmla="*/ 1494 h 2380"/>
                  <a:gd name="T68" fmla="*/ 698 w 1930"/>
                  <a:gd name="T69" fmla="*/ 1404 h 2380"/>
                  <a:gd name="T70" fmla="*/ 722 w 1930"/>
                  <a:gd name="T71" fmla="*/ 1318 h 2380"/>
                  <a:gd name="T72" fmla="*/ 752 w 1930"/>
                  <a:gd name="T73" fmla="*/ 1234 h 2380"/>
                  <a:gd name="T74" fmla="*/ 790 w 1930"/>
                  <a:gd name="T75" fmla="*/ 1154 h 2380"/>
                  <a:gd name="T76" fmla="*/ 836 w 1930"/>
                  <a:gd name="T77" fmla="*/ 1080 h 2380"/>
                  <a:gd name="T78" fmla="*/ 888 w 1930"/>
                  <a:gd name="T79" fmla="*/ 1010 h 2380"/>
                  <a:gd name="T80" fmla="*/ 946 w 1930"/>
                  <a:gd name="T81" fmla="*/ 946 h 2380"/>
                  <a:gd name="T82" fmla="*/ 1012 w 1930"/>
                  <a:gd name="T83" fmla="*/ 888 h 2380"/>
                  <a:gd name="T84" fmla="*/ 1080 w 1930"/>
                  <a:gd name="T85" fmla="*/ 834 h 2380"/>
                  <a:gd name="T86" fmla="*/ 1156 w 1930"/>
                  <a:gd name="T87" fmla="*/ 790 h 2380"/>
                  <a:gd name="T88" fmla="*/ 1236 w 1930"/>
                  <a:gd name="T89" fmla="*/ 752 h 2380"/>
                  <a:gd name="T90" fmla="*/ 1318 w 1930"/>
                  <a:gd name="T91" fmla="*/ 720 h 2380"/>
                  <a:gd name="T92" fmla="*/ 1406 w 1930"/>
                  <a:gd name="T93" fmla="*/ 698 h 2380"/>
                  <a:gd name="T94" fmla="*/ 1496 w 1930"/>
                  <a:gd name="T95" fmla="*/ 684 h 2380"/>
                  <a:gd name="T96" fmla="*/ 1588 w 1930"/>
                  <a:gd name="T97" fmla="*/ 680 h 2380"/>
                  <a:gd name="T98" fmla="*/ 1588 w 1930"/>
                  <a:gd name="T99" fmla="*/ 680 h 2380"/>
                  <a:gd name="T100" fmla="*/ 1588 w 1930"/>
                  <a:gd name="T101" fmla="*/ 0 h 2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30" h="2380">
                    <a:moveTo>
                      <a:pt x="1588" y="0"/>
                    </a:moveTo>
                    <a:lnTo>
                      <a:pt x="1588" y="0"/>
                    </a:lnTo>
                    <a:lnTo>
                      <a:pt x="1588" y="0"/>
                    </a:lnTo>
                    <a:lnTo>
                      <a:pt x="1588" y="0"/>
                    </a:lnTo>
                    <a:lnTo>
                      <a:pt x="1508" y="2"/>
                    </a:lnTo>
                    <a:lnTo>
                      <a:pt x="1426" y="8"/>
                    </a:lnTo>
                    <a:lnTo>
                      <a:pt x="1346" y="18"/>
                    </a:lnTo>
                    <a:lnTo>
                      <a:pt x="1268" y="32"/>
                    </a:lnTo>
                    <a:lnTo>
                      <a:pt x="1192" y="50"/>
                    </a:lnTo>
                    <a:lnTo>
                      <a:pt x="1116" y="72"/>
                    </a:lnTo>
                    <a:lnTo>
                      <a:pt x="1042" y="96"/>
                    </a:lnTo>
                    <a:lnTo>
                      <a:pt x="970" y="126"/>
                    </a:lnTo>
                    <a:lnTo>
                      <a:pt x="900" y="156"/>
                    </a:lnTo>
                    <a:lnTo>
                      <a:pt x="832" y="192"/>
                    </a:lnTo>
                    <a:lnTo>
                      <a:pt x="764" y="230"/>
                    </a:lnTo>
                    <a:lnTo>
                      <a:pt x="700" y="272"/>
                    </a:lnTo>
                    <a:lnTo>
                      <a:pt x="638" y="316"/>
                    </a:lnTo>
                    <a:lnTo>
                      <a:pt x="578" y="362"/>
                    </a:lnTo>
                    <a:lnTo>
                      <a:pt x="520" y="412"/>
                    </a:lnTo>
                    <a:lnTo>
                      <a:pt x="464" y="466"/>
                    </a:lnTo>
                    <a:lnTo>
                      <a:pt x="412" y="520"/>
                    </a:lnTo>
                    <a:lnTo>
                      <a:pt x="362" y="578"/>
                    </a:lnTo>
                    <a:lnTo>
                      <a:pt x="316" y="638"/>
                    </a:lnTo>
                    <a:lnTo>
                      <a:pt x="270" y="700"/>
                    </a:lnTo>
                    <a:lnTo>
                      <a:pt x="230" y="764"/>
                    </a:lnTo>
                    <a:lnTo>
                      <a:pt x="192" y="830"/>
                    </a:lnTo>
                    <a:lnTo>
                      <a:pt x="156" y="900"/>
                    </a:lnTo>
                    <a:lnTo>
                      <a:pt x="124" y="970"/>
                    </a:lnTo>
                    <a:lnTo>
                      <a:pt x="96" y="1042"/>
                    </a:lnTo>
                    <a:lnTo>
                      <a:pt x="70" y="1116"/>
                    </a:lnTo>
                    <a:lnTo>
                      <a:pt x="50" y="1190"/>
                    </a:lnTo>
                    <a:lnTo>
                      <a:pt x="32" y="1268"/>
                    </a:lnTo>
                    <a:lnTo>
                      <a:pt x="18" y="1346"/>
                    </a:lnTo>
                    <a:lnTo>
                      <a:pt x="8" y="1424"/>
                    </a:lnTo>
                    <a:lnTo>
                      <a:pt x="2" y="1506"/>
                    </a:lnTo>
                    <a:lnTo>
                      <a:pt x="0" y="1586"/>
                    </a:lnTo>
                    <a:lnTo>
                      <a:pt x="0" y="1586"/>
                    </a:lnTo>
                    <a:lnTo>
                      <a:pt x="0" y="1640"/>
                    </a:lnTo>
                    <a:lnTo>
                      <a:pt x="2" y="1694"/>
                    </a:lnTo>
                    <a:lnTo>
                      <a:pt x="8" y="1748"/>
                    </a:lnTo>
                    <a:lnTo>
                      <a:pt x="14" y="1800"/>
                    </a:lnTo>
                    <a:lnTo>
                      <a:pt x="22" y="1852"/>
                    </a:lnTo>
                    <a:lnTo>
                      <a:pt x="30" y="1904"/>
                    </a:lnTo>
                    <a:lnTo>
                      <a:pt x="42" y="1954"/>
                    </a:lnTo>
                    <a:lnTo>
                      <a:pt x="54" y="2004"/>
                    </a:lnTo>
                    <a:lnTo>
                      <a:pt x="70" y="2054"/>
                    </a:lnTo>
                    <a:lnTo>
                      <a:pt x="86" y="2102"/>
                    </a:lnTo>
                    <a:lnTo>
                      <a:pt x="102" y="2150"/>
                    </a:lnTo>
                    <a:lnTo>
                      <a:pt x="122" y="2198"/>
                    </a:lnTo>
                    <a:lnTo>
                      <a:pt x="142" y="2246"/>
                    </a:lnTo>
                    <a:lnTo>
                      <a:pt x="164" y="2290"/>
                    </a:lnTo>
                    <a:lnTo>
                      <a:pt x="188" y="2336"/>
                    </a:lnTo>
                    <a:lnTo>
                      <a:pt x="212" y="2380"/>
                    </a:lnTo>
                    <a:lnTo>
                      <a:pt x="216" y="2378"/>
                    </a:lnTo>
                    <a:lnTo>
                      <a:pt x="338" y="1912"/>
                    </a:lnTo>
                    <a:lnTo>
                      <a:pt x="800" y="2038"/>
                    </a:lnTo>
                    <a:lnTo>
                      <a:pt x="800" y="2038"/>
                    </a:lnTo>
                    <a:lnTo>
                      <a:pt x="774" y="1986"/>
                    </a:lnTo>
                    <a:lnTo>
                      <a:pt x="750" y="1934"/>
                    </a:lnTo>
                    <a:lnTo>
                      <a:pt x="728" y="1880"/>
                    </a:lnTo>
                    <a:lnTo>
                      <a:pt x="712" y="1824"/>
                    </a:lnTo>
                    <a:lnTo>
                      <a:pt x="698" y="1766"/>
                    </a:lnTo>
                    <a:lnTo>
                      <a:pt x="688" y="1708"/>
                    </a:lnTo>
                    <a:lnTo>
                      <a:pt x="682" y="1648"/>
                    </a:lnTo>
                    <a:lnTo>
                      <a:pt x="680" y="1586"/>
                    </a:lnTo>
                    <a:lnTo>
                      <a:pt x="680" y="1586"/>
                    </a:lnTo>
                    <a:lnTo>
                      <a:pt x="682" y="1540"/>
                    </a:lnTo>
                    <a:lnTo>
                      <a:pt x="686" y="1494"/>
                    </a:lnTo>
                    <a:lnTo>
                      <a:pt x="690" y="1448"/>
                    </a:lnTo>
                    <a:lnTo>
                      <a:pt x="698" y="1404"/>
                    </a:lnTo>
                    <a:lnTo>
                      <a:pt x="708" y="1360"/>
                    </a:lnTo>
                    <a:lnTo>
                      <a:pt x="722" y="1318"/>
                    </a:lnTo>
                    <a:lnTo>
                      <a:pt x="736" y="1274"/>
                    </a:lnTo>
                    <a:lnTo>
                      <a:pt x="752" y="1234"/>
                    </a:lnTo>
                    <a:lnTo>
                      <a:pt x="770" y="1194"/>
                    </a:lnTo>
                    <a:lnTo>
                      <a:pt x="790" y="1154"/>
                    </a:lnTo>
                    <a:lnTo>
                      <a:pt x="812" y="1116"/>
                    </a:lnTo>
                    <a:lnTo>
                      <a:pt x="836" y="1080"/>
                    </a:lnTo>
                    <a:lnTo>
                      <a:pt x="860" y="1044"/>
                    </a:lnTo>
                    <a:lnTo>
                      <a:pt x="888" y="1010"/>
                    </a:lnTo>
                    <a:lnTo>
                      <a:pt x="916" y="978"/>
                    </a:lnTo>
                    <a:lnTo>
                      <a:pt x="946" y="946"/>
                    </a:lnTo>
                    <a:lnTo>
                      <a:pt x="978" y="916"/>
                    </a:lnTo>
                    <a:lnTo>
                      <a:pt x="1012" y="888"/>
                    </a:lnTo>
                    <a:lnTo>
                      <a:pt x="1046" y="860"/>
                    </a:lnTo>
                    <a:lnTo>
                      <a:pt x="1080" y="834"/>
                    </a:lnTo>
                    <a:lnTo>
                      <a:pt x="1118" y="812"/>
                    </a:lnTo>
                    <a:lnTo>
                      <a:pt x="1156" y="790"/>
                    </a:lnTo>
                    <a:lnTo>
                      <a:pt x="1196" y="770"/>
                    </a:lnTo>
                    <a:lnTo>
                      <a:pt x="1236" y="752"/>
                    </a:lnTo>
                    <a:lnTo>
                      <a:pt x="1276" y="736"/>
                    </a:lnTo>
                    <a:lnTo>
                      <a:pt x="1318" y="720"/>
                    </a:lnTo>
                    <a:lnTo>
                      <a:pt x="1362" y="708"/>
                    </a:lnTo>
                    <a:lnTo>
                      <a:pt x="1406" y="698"/>
                    </a:lnTo>
                    <a:lnTo>
                      <a:pt x="1450" y="690"/>
                    </a:lnTo>
                    <a:lnTo>
                      <a:pt x="1496" y="684"/>
                    </a:lnTo>
                    <a:lnTo>
                      <a:pt x="1542" y="682"/>
                    </a:lnTo>
                    <a:lnTo>
                      <a:pt x="1588" y="680"/>
                    </a:lnTo>
                    <a:lnTo>
                      <a:pt x="1588" y="680"/>
                    </a:lnTo>
                    <a:lnTo>
                      <a:pt x="1588" y="680"/>
                    </a:lnTo>
                    <a:lnTo>
                      <a:pt x="1930" y="340"/>
                    </a:lnTo>
                    <a:lnTo>
                      <a:pt x="1588" y="0"/>
                    </a:lnTo>
                    <a:close/>
                  </a:path>
                </a:pathLst>
              </a:custGeom>
              <a:solidFill>
                <a:sysClr val="window" lastClr="FFFFFF">
                  <a:lumMod val="85000"/>
                </a:sysClr>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19" name="Freeform 4"/>
              <p:cNvSpPr>
                <a:spLocks/>
              </p:cNvSpPr>
              <p:nvPr/>
            </p:nvSpPr>
            <p:spPr bwMode="auto">
              <a:xfrm>
                <a:off x="6589654" y="4411857"/>
                <a:ext cx="3226130" cy="1446595"/>
              </a:xfrm>
              <a:custGeom>
                <a:avLst/>
                <a:gdLst>
                  <a:gd name="T0" fmla="*/ 0 w 2750"/>
                  <a:gd name="T1" fmla="*/ 464 h 1260"/>
                  <a:gd name="T2" fmla="*/ 0 w 2750"/>
                  <a:gd name="T3" fmla="*/ 464 h 1260"/>
                  <a:gd name="T4" fmla="*/ 88 w 2750"/>
                  <a:gd name="T5" fmla="*/ 602 h 1260"/>
                  <a:gd name="T6" fmla="*/ 188 w 2750"/>
                  <a:gd name="T7" fmla="*/ 726 h 1260"/>
                  <a:gd name="T8" fmla="*/ 298 w 2750"/>
                  <a:gd name="T9" fmla="*/ 838 h 1260"/>
                  <a:gd name="T10" fmla="*/ 418 w 2750"/>
                  <a:gd name="T11" fmla="*/ 938 h 1260"/>
                  <a:gd name="T12" fmla="*/ 546 w 2750"/>
                  <a:gd name="T13" fmla="*/ 1026 h 1260"/>
                  <a:gd name="T14" fmla="*/ 680 w 2750"/>
                  <a:gd name="T15" fmla="*/ 1100 h 1260"/>
                  <a:gd name="T16" fmla="*/ 820 w 2750"/>
                  <a:gd name="T17" fmla="*/ 1160 h 1260"/>
                  <a:gd name="T18" fmla="*/ 964 w 2750"/>
                  <a:gd name="T19" fmla="*/ 1206 h 1260"/>
                  <a:gd name="T20" fmla="*/ 1114 w 2750"/>
                  <a:gd name="T21" fmla="*/ 1238 h 1260"/>
                  <a:gd name="T22" fmla="*/ 1266 w 2750"/>
                  <a:gd name="T23" fmla="*/ 1256 h 1260"/>
                  <a:gd name="T24" fmla="*/ 1418 w 2750"/>
                  <a:gd name="T25" fmla="*/ 1260 h 1260"/>
                  <a:gd name="T26" fmla="*/ 1572 w 2750"/>
                  <a:gd name="T27" fmla="*/ 1248 h 1260"/>
                  <a:gd name="T28" fmla="*/ 1724 w 2750"/>
                  <a:gd name="T29" fmla="*/ 1222 h 1260"/>
                  <a:gd name="T30" fmla="*/ 1876 w 2750"/>
                  <a:gd name="T31" fmla="*/ 1180 h 1260"/>
                  <a:gd name="T32" fmla="*/ 2024 w 2750"/>
                  <a:gd name="T33" fmla="*/ 1122 h 1260"/>
                  <a:gd name="T34" fmla="*/ 2168 w 2750"/>
                  <a:gd name="T35" fmla="*/ 1048 h 1260"/>
                  <a:gd name="T36" fmla="*/ 2216 w 2750"/>
                  <a:gd name="T37" fmla="*/ 1020 h 1260"/>
                  <a:gd name="T38" fmla="*/ 2304 w 2750"/>
                  <a:gd name="T39" fmla="*/ 962 h 1260"/>
                  <a:gd name="T40" fmla="*/ 2388 w 2750"/>
                  <a:gd name="T41" fmla="*/ 896 h 1260"/>
                  <a:gd name="T42" fmla="*/ 2466 w 2750"/>
                  <a:gd name="T43" fmla="*/ 828 h 1260"/>
                  <a:gd name="T44" fmla="*/ 2538 w 2750"/>
                  <a:gd name="T45" fmla="*/ 754 h 1260"/>
                  <a:gd name="T46" fmla="*/ 2606 w 2750"/>
                  <a:gd name="T47" fmla="*/ 676 h 1260"/>
                  <a:gd name="T48" fmla="*/ 2668 w 2750"/>
                  <a:gd name="T49" fmla="*/ 596 h 1260"/>
                  <a:gd name="T50" fmla="*/ 2724 w 2750"/>
                  <a:gd name="T51" fmla="*/ 510 h 1260"/>
                  <a:gd name="T52" fmla="*/ 2746 w 2750"/>
                  <a:gd name="T53" fmla="*/ 466 h 1260"/>
                  <a:gd name="T54" fmla="*/ 2158 w 2750"/>
                  <a:gd name="T55" fmla="*/ 130 h 1260"/>
                  <a:gd name="T56" fmla="*/ 2128 w 2750"/>
                  <a:gd name="T57" fmla="*/ 178 h 1260"/>
                  <a:gd name="T58" fmla="*/ 2058 w 2750"/>
                  <a:gd name="T59" fmla="*/ 270 h 1260"/>
                  <a:gd name="T60" fmla="*/ 1974 w 2750"/>
                  <a:gd name="T61" fmla="*/ 354 h 1260"/>
                  <a:gd name="T62" fmla="*/ 1880 w 2750"/>
                  <a:gd name="T63" fmla="*/ 426 h 1260"/>
                  <a:gd name="T64" fmla="*/ 1828 w 2750"/>
                  <a:gd name="T65" fmla="*/ 458 h 1260"/>
                  <a:gd name="T66" fmla="*/ 1746 w 2750"/>
                  <a:gd name="T67" fmla="*/ 500 h 1260"/>
                  <a:gd name="T68" fmla="*/ 1660 w 2750"/>
                  <a:gd name="T69" fmla="*/ 534 h 1260"/>
                  <a:gd name="T70" fmla="*/ 1574 w 2750"/>
                  <a:gd name="T71" fmla="*/ 558 h 1260"/>
                  <a:gd name="T72" fmla="*/ 1486 w 2750"/>
                  <a:gd name="T73" fmla="*/ 574 h 1260"/>
                  <a:gd name="T74" fmla="*/ 1400 w 2750"/>
                  <a:gd name="T75" fmla="*/ 580 h 1260"/>
                  <a:gd name="T76" fmla="*/ 1312 w 2750"/>
                  <a:gd name="T77" fmla="*/ 578 h 1260"/>
                  <a:gd name="T78" fmla="*/ 1226 w 2750"/>
                  <a:gd name="T79" fmla="*/ 568 h 1260"/>
                  <a:gd name="T80" fmla="*/ 1140 w 2750"/>
                  <a:gd name="T81" fmla="*/ 548 h 1260"/>
                  <a:gd name="T82" fmla="*/ 1058 w 2750"/>
                  <a:gd name="T83" fmla="*/ 522 h 1260"/>
                  <a:gd name="T84" fmla="*/ 976 w 2750"/>
                  <a:gd name="T85" fmla="*/ 488 h 1260"/>
                  <a:gd name="T86" fmla="*/ 900 w 2750"/>
                  <a:gd name="T87" fmla="*/ 446 h 1260"/>
                  <a:gd name="T88" fmla="*/ 828 w 2750"/>
                  <a:gd name="T89" fmla="*/ 396 h 1260"/>
                  <a:gd name="T90" fmla="*/ 760 w 2750"/>
                  <a:gd name="T91" fmla="*/ 338 h 1260"/>
                  <a:gd name="T92" fmla="*/ 696 w 2750"/>
                  <a:gd name="T93" fmla="*/ 274 h 1260"/>
                  <a:gd name="T94" fmla="*/ 640 w 2750"/>
                  <a:gd name="T95" fmla="*/ 204 h 1260"/>
                  <a:gd name="T96" fmla="*/ 588 w 2750"/>
                  <a:gd name="T97" fmla="*/ 124 h 1260"/>
                  <a:gd name="T98" fmla="*/ 588 w 2750"/>
                  <a:gd name="T99" fmla="*/ 124 h 1260"/>
                  <a:gd name="T100" fmla="*/ 0 w 2750"/>
                  <a:gd name="T101" fmla="*/ 464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50" h="1260">
                    <a:moveTo>
                      <a:pt x="0" y="464"/>
                    </a:moveTo>
                    <a:lnTo>
                      <a:pt x="0" y="464"/>
                    </a:lnTo>
                    <a:lnTo>
                      <a:pt x="0" y="464"/>
                    </a:lnTo>
                    <a:lnTo>
                      <a:pt x="0" y="464"/>
                    </a:lnTo>
                    <a:lnTo>
                      <a:pt x="44" y="534"/>
                    </a:lnTo>
                    <a:lnTo>
                      <a:pt x="88" y="602"/>
                    </a:lnTo>
                    <a:lnTo>
                      <a:pt x="138" y="666"/>
                    </a:lnTo>
                    <a:lnTo>
                      <a:pt x="188" y="726"/>
                    </a:lnTo>
                    <a:lnTo>
                      <a:pt x="242" y="784"/>
                    </a:lnTo>
                    <a:lnTo>
                      <a:pt x="298" y="838"/>
                    </a:lnTo>
                    <a:lnTo>
                      <a:pt x="356" y="890"/>
                    </a:lnTo>
                    <a:lnTo>
                      <a:pt x="418" y="938"/>
                    </a:lnTo>
                    <a:lnTo>
                      <a:pt x="480" y="984"/>
                    </a:lnTo>
                    <a:lnTo>
                      <a:pt x="546" y="1026"/>
                    </a:lnTo>
                    <a:lnTo>
                      <a:pt x="612" y="1064"/>
                    </a:lnTo>
                    <a:lnTo>
                      <a:pt x="680" y="1100"/>
                    </a:lnTo>
                    <a:lnTo>
                      <a:pt x="748" y="1130"/>
                    </a:lnTo>
                    <a:lnTo>
                      <a:pt x="820" y="1160"/>
                    </a:lnTo>
                    <a:lnTo>
                      <a:pt x="892" y="1184"/>
                    </a:lnTo>
                    <a:lnTo>
                      <a:pt x="964" y="1206"/>
                    </a:lnTo>
                    <a:lnTo>
                      <a:pt x="1038" y="1224"/>
                    </a:lnTo>
                    <a:lnTo>
                      <a:pt x="1114" y="1238"/>
                    </a:lnTo>
                    <a:lnTo>
                      <a:pt x="1190" y="1250"/>
                    </a:lnTo>
                    <a:lnTo>
                      <a:pt x="1266" y="1256"/>
                    </a:lnTo>
                    <a:lnTo>
                      <a:pt x="1342" y="1260"/>
                    </a:lnTo>
                    <a:lnTo>
                      <a:pt x="1418" y="1260"/>
                    </a:lnTo>
                    <a:lnTo>
                      <a:pt x="1494" y="1256"/>
                    </a:lnTo>
                    <a:lnTo>
                      <a:pt x="1572" y="1248"/>
                    </a:lnTo>
                    <a:lnTo>
                      <a:pt x="1648" y="1238"/>
                    </a:lnTo>
                    <a:lnTo>
                      <a:pt x="1724" y="1222"/>
                    </a:lnTo>
                    <a:lnTo>
                      <a:pt x="1800" y="1204"/>
                    </a:lnTo>
                    <a:lnTo>
                      <a:pt x="1876" y="1180"/>
                    </a:lnTo>
                    <a:lnTo>
                      <a:pt x="1950" y="1154"/>
                    </a:lnTo>
                    <a:lnTo>
                      <a:pt x="2024" y="1122"/>
                    </a:lnTo>
                    <a:lnTo>
                      <a:pt x="2098" y="1088"/>
                    </a:lnTo>
                    <a:lnTo>
                      <a:pt x="2168" y="1048"/>
                    </a:lnTo>
                    <a:lnTo>
                      <a:pt x="2168" y="1048"/>
                    </a:lnTo>
                    <a:lnTo>
                      <a:pt x="2216" y="1020"/>
                    </a:lnTo>
                    <a:lnTo>
                      <a:pt x="2260" y="992"/>
                    </a:lnTo>
                    <a:lnTo>
                      <a:pt x="2304" y="962"/>
                    </a:lnTo>
                    <a:lnTo>
                      <a:pt x="2346" y="930"/>
                    </a:lnTo>
                    <a:lnTo>
                      <a:pt x="2388" y="896"/>
                    </a:lnTo>
                    <a:lnTo>
                      <a:pt x="2428" y="862"/>
                    </a:lnTo>
                    <a:lnTo>
                      <a:pt x="2466" y="828"/>
                    </a:lnTo>
                    <a:lnTo>
                      <a:pt x="2502" y="792"/>
                    </a:lnTo>
                    <a:lnTo>
                      <a:pt x="2538" y="754"/>
                    </a:lnTo>
                    <a:lnTo>
                      <a:pt x="2572" y="716"/>
                    </a:lnTo>
                    <a:lnTo>
                      <a:pt x="2606" y="676"/>
                    </a:lnTo>
                    <a:lnTo>
                      <a:pt x="2638" y="636"/>
                    </a:lnTo>
                    <a:lnTo>
                      <a:pt x="2668" y="596"/>
                    </a:lnTo>
                    <a:lnTo>
                      <a:pt x="2696" y="554"/>
                    </a:lnTo>
                    <a:lnTo>
                      <a:pt x="2724" y="510"/>
                    </a:lnTo>
                    <a:lnTo>
                      <a:pt x="2750" y="468"/>
                    </a:lnTo>
                    <a:lnTo>
                      <a:pt x="2746" y="466"/>
                    </a:lnTo>
                    <a:lnTo>
                      <a:pt x="2280" y="592"/>
                    </a:lnTo>
                    <a:lnTo>
                      <a:pt x="2158" y="130"/>
                    </a:lnTo>
                    <a:lnTo>
                      <a:pt x="2158" y="130"/>
                    </a:lnTo>
                    <a:lnTo>
                      <a:pt x="2128" y="178"/>
                    </a:lnTo>
                    <a:lnTo>
                      <a:pt x="2094" y="226"/>
                    </a:lnTo>
                    <a:lnTo>
                      <a:pt x="2058" y="270"/>
                    </a:lnTo>
                    <a:lnTo>
                      <a:pt x="2018" y="312"/>
                    </a:lnTo>
                    <a:lnTo>
                      <a:pt x="1974" y="354"/>
                    </a:lnTo>
                    <a:lnTo>
                      <a:pt x="1928" y="392"/>
                    </a:lnTo>
                    <a:lnTo>
                      <a:pt x="1880" y="426"/>
                    </a:lnTo>
                    <a:lnTo>
                      <a:pt x="1828" y="458"/>
                    </a:lnTo>
                    <a:lnTo>
                      <a:pt x="1828" y="458"/>
                    </a:lnTo>
                    <a:lnTo>
                      <a:pt x="1788" y="480"/>
                    </a:lnTo>
                    <a:lnTo>
                      <a:pt x="1746" y="500"/>
                    </a:lnTo>
                    <a:lnTo>
                      <a:pt x="1704" y="518"/>
                    </a:lnTo>
                    <a:lnTo>
                      <a:pt x="1660" y="534"/>
                    </a:lnTo>
                    <a:lnTo>
                      <a:pt x="1618" y="548"/>
                    </a:lnTo>
                    <a:lnTo>
                      <a:pt x="1574" y="558"/>
                    </a:lnTo>
                    <a:lnTo>
                      <a:pt x="1530" y="566"/>
                    </a:lnTo>
                    <a:lnTo>
                      <a:pt x="1486" y="574"/>
                    </a:lnTo>
                    <a:lnTo>
                      <a:pt x="1444" y="578"/>
                    </a:lnTo>
                    <a:lnTo>
                      <a:pt x="1400" y="580"/>
                    </a:lnTo>
                    <a:lnTo>
                      <a:pt x="1356" y="580"/>
                    </a:lnTo>
                    <a:lnTo>
                      <a:pt x="1312" y="578"/>
                    </a:lnTo>
                    <a:lnTo>
                      <a:pt x="1268" y="574"/>
                    </a:lnTo>
                    <a:lnTo>
                      <a:pt x="1226" y="568"/>
                    </a:lnTo>
                    <a:lnTo>
                      <a:pt x="1182" y="558"/>
                    </a:lnTo>
                    <a:lnTo>
                      <a:pt x="1140" y="548"/>
                    </a:lnTo>
                    <a:lnTo>
                      <a:pt x="1098" y="536"/>
                    </a:lnTo>
                    <a:lnTo>
                      <a:pt x="1058" y="522"/>
                    </a:lnTo>
                    <a:lnTo>
                      <a:pt x="1016" y="506"/>
                    </a:lnTo>
                    <a:lnTo>
                      <a:pt x="976" y="488"/>
                    </a:lnTo>
                    <a:lnTo>
                      <a:pt x="938" y="468"/>
                    </a:lnTo>
                    <a:lnTo>
                      <a:pt x="900" y="446"/>
                    </a:lnTo>
                    <a:lnTo>
                      <a:pt x="864" y="422"/>
                    </a:lnTo>
                    <a:lnTo>
                      <a:pt x="828" y="396"/>
                    </a:lnTo>
                    <a:lnTo>
                      <a:pt x="792" y="368"/>
                    </a:lnTo>
                    <a:lnTo>
                      <a:pt x="760" y="338"/>
                    </a:lnTo>
                    <a:lnTo>
                      <a:pt x="728" y="308"/>
                    </a:lnTo>
                    <a:lnTo>
                      <a:pt x="696" y="274"/>
                    </a:lnTo>
                    <a:lnTo>
                      <a:pt x="668" y="240"/>
                    </a:lnTo>
                    <a:lnTo>
                      <a:pt x="640" y="204"/>
                    </a:lnTo>
                    <a:lnTo>
                      <a:pt x="614" y="164"/>
                    </a:lnTo>
                    <a:lnTo>
                      <a:pt x="588" y="124"/>
                    </a:lnTo>
                    <a:lnTo>
                      <a:pt x="588" y="124"/>
                    </a:lnTo>
                    <a:lnTo>
                      <a:pt x="588" y="124"/>
                    </a:lnTo>
                    <a:lnTo>
                      <a:pt x="124" y="0"/>
                    </a:lnTo>
                    <a:lnTo>
                      <a:pt x="0" y="464"/>
                    </a:lnTo>
                    <a:close/>
                  </a:path>
                </a:pathLst>
              </a:custGeom>
              <a:solidFill>
                <a:sysClr val="window" lastClr="FFFFFF">
                  <a:lumMod val="65000"/>
                </a:sysClr>
              </a:solidFill>
              <a:ln w="57150" cmpd="sng">
                <a:solidFill>
                  <a:sysClr val="window" lastClr="FFFFFF"/>
                </a:solidFill>
                <a:round/>
                <a:headEnd/>
                <a:tailEnd/>
              </a:ln>
            </p:spPr>
            <p:txBody>
              <a:bodyPr/>
              <a:lstStyle/>
              <a:p>
                <a:pPr>
                  <a:defRPr/>
                </a:pPr>
                <a:endParaRPr lang="en-AU" kern="0" dirty="0">
                  <a:solidFill>
                    <a:sysClr val="windowText" lastClr="000000"/>
                  </a:solidFill>
                </a:endParaRPr>
              </a:p>
            </p:txBody>
          </p:sp>
          <p:sp>
            <p:nvSpPr>
              <p:cNvPr id="20" name="Rectangle 19"/>
              <p:cNvSpPr/>
              <p:nvPr/>
            </p:nvSpPr>
            <p:spPr>
              <a:xfrm rot="18571110">
                <a:off x="6037147" y="2790003"/>
                <a:ext cx="2096082" cy="413503"/>
              </a:xfrm>
              <a:prstGeom prst="rect">
                <a:avLst/>
              </a:prstGeom>
              <a:noFill/>
              <a:ln w="25400" cap="flat" cmpd="sng" algn="ctr">
                <a:noFill/>
                <a:prstDash val="solid"/>
              </a:ln>
              <a:effectLst/>
            </p:spPr>
            <p:txBody>
              <a:bodyPr lIns="36000" tIns="0" rIns="36000" bIns="0" rtlCol="0" anchor="ctr"/>
              <a:lstStyle/>
              <a:p>
                <a:pPr algn="ctr">
                  <a:defRPr/>
                </a:pPr>
                <a:r>
                  <a:rPr lang="en-AU" sz="2000" b="1" kern="0" dirty="0" smtClean="0">
                    <a:solidFill>
                      <a:sysClr val="windowText" lastClr="000000"/>
                    </a:solidFill>
                    <a:latin typeface="Calibri"/>
                  </a:rPr>
                  <a:t>Shaping the world</a:t>
                </a:r>
                <a:endParaRPr lang="en-AU" sz="2000" b="1" kern="0" dirty="0">
                  <a:solidFill>
                    <a:sysClr val="windowText" lastClr="000000"/>
                  </a:solidFill>
                  <a:latin typeface="Calibri"/>
                </a:endParaRPr>
              </a:p>
            </p:txBody>
          </p:sp>
          <p:sp>
            <p:nvSpPr>
              <p:cNvPr id="21" name="Rectangle 20"/>
              <p:cNvSpPr/>
              <p:nvPr/>
            </p:nvSpPr>
            <p:spPr>
              <a:xfrm>
                <a:off x="7208197" y="5175268"/>
                <a:ext cx="2096082" cy="413503"/>
              </a:xfrm>
              <a:prstGeom prst="rect">
                <a:avLst/>
              </a:prstGeom>
              <a:noFill/>
              <a:ln w="25400" cap="flat" cmpd="sng" algn="ctr">
                <a:noFill/>
                <a:prstDash val="solid"/>
              </a:ln>
              <a:effectLst/>
            </p:spPr>
            <p:txBody>
              <a:bodyPr lIns="36000" tIns="0" rIns="36000" bIns="0" rtlCol="0" anchor="ctr"/>
              <a:lstStyle/>
              <a:p>
                <a:pPr algn="ctr">
                  <a:defRPr/>
                </a:pPr>
                <a:r>
                  <a:rPr lang="en-AU" sz="2000" b="1" kern="0" dirty="0" smtClean="0">
                    <a:solidFill>
                      <a:sysClr val="windowText" lastClr="000000"/>
                    </a:solidFill>
                    <a:latin typeface="Calibri"/>
                  </a:rPr>
                  <a:t>Passion with purpose</a:t>
                </a:r>
                <a:endParaRPr lang="en-AU" sz="2000" b="1" kern="0" dirty="0">
                  <a:solidFill>
                    <a:sysClr val="windowText" lastClr="000000"/>
                  </a:solidFill>
                  <a:latin typeface="Calibri"/>
                </a:endParaRPr>
              </a:p>
            </p:txBody>
          </p:sp>
        </p:grpSp>
      </p:grpSp>
      <p:sp>
        <p:nvSpPr>
          <p:cNvPr id="23" name="Shape 73"/>
          <p:cNvSpPr txBox="1">
            <a:spLocks/>
          </p:cNvSpPr>
          <p:nvPr/>
        </p:nvSpPr>
        <p:spPr bwMode="auto">
          <a:xfrm>
            <a:off x="35542" y="36488"/>
            <a:ext cx="6984730" cy="584200"/>
          </a:xfrm>
          <a:prstGeom prst="rect">
            <a:avLst/>
          </a:prstGeom>
          <a:noFill/>
          <a:ln>
            <a:noFill/>
            <a:miter lim="800000"/>
            <a:headEnd/>
            <a:tailEnd/>
          </a:ln>
        </p:spPr>
        <p:txBody>
          <a:bodyPr vert="horz" wrap="square" lIns="91425" tIns="45700" rIns="91425" bIns="45700" numCol="1" anchor="t" anchorCtr="0" compatLnSpc="1">
            <a:prstTxWarp prst="textNoShape">
              <a:avLst/>
            </a:prstTxWarp>
          </a:bodyPr>
          <a:lstStyle>
            <a:defPPr marR="0" algn="l" rtl="0">
              <a:lnSpc>
                <a:spcPct val="100000"/>
              </a:lnSpc>
              <a:spcBef>
                <a:spcPts val="0"/>
              </a:spcBef>
              <a:spcAft>
                <a:spcPts val="0"/>
              </a:spcAft>
            </a:defPPr>
            <a:lvl1pPr algn="l" rtl="0" eaLnBrk="0" fontAlgn="base" hangingPunct="0">
              <a:lnSpc>
                <a:spcPct val="105714"/>
              </a:lnSpc>
              <a:spcBef>
                <a:spcPts val="0"/>
              </a:spcBef>
              <a:spcAft>
                <a:spcPct val="0"/>
              </a:spcAft>
              <a:defRPr sz="1400">
                <a:solidFill>
                  <a:srgbClr val="000000"/>
                </a:solidFill>
                <a:latin typeface="Arial"/>
                <a:ea typeface="Arial"/>
                <a:cs typeface="Arial"/>
                <a:sym typeface="Arial" charset="0"/>
              </a:defRPr>
            </a:lvl1pPr>
            <a:lvl2pPr algn="l" rtl="0" eaLnBrk="0" fontAlgn="base" hangingPunct="0">
              <a:spcBef>
                <a:spcPts val="0"/>
              </a:spcBef>
              <a:spcAft>
                <a:spcPct val="0"/>
              </a:spcAft>
              <a:defRPr sz="1400">
                <a:solidFill>
                  <a:srgbClr val="000000"/>
                </a:solidFill>
                <a:latin typeface="Arial"/>
                <a:ea typeface="Arial"/>
                <a:cs typeface="Arial"/>
                <a:sym typeface="Arial" charset="0"/>
              </a:defRPr>
            </a:lvl2pPr>
            <a:lvl3pPr algn="l" rtl="0" eaLnBrk="0" fontAlgn="base" hangingPunct="0">
              <a:spcBef>
                <a:spcPts val="0"/>
              </a:spcBef>
              <a:spcAft>
                <a:spcPct val="0"/>
              </a:spcAft>
              <a:defRPr sz="1400">
                <a:solidFill>
                  <a:srgbClr val="000000"/>
                </a:solidFill>
                <a:latin typeface="Arial" charset="0"/>
                <a:cs typeface="Arial" charset="0"/>
                <a:sym typeface="Arial" charset="0"/>
              </a:defRPr>
            </a:lvl3pPr>
            <a:lvl4pPr algn="l" rtl="0" eaLnBrk="0" fontAlgn="base" hangingPunct="0">
              <a:spcBef>
                <a:spcPts val="0"/>
              </a:spcBef>
              <a:spcAft>
                <a:spcPct val="0"/>
              </a:spcAft>
              <a:defRPr sz="1400">
                <a:solidFill>
                  <a:srgbClr val="000000"/>
                </a:solidFill>
                <a:latin typeface="Arial" charset="0"/>
                <a:cs typeface="Arial" charset="0"/>
                <a:sym typeface="Arial" charset="0"/>
              </a:defRPr>
            </a:lvl4pPr>
            <a:lvl5pPr algn="l" rtl="0" eaLnBrk="0" fontAlgn="base" hangingPunct="0">
              <a:spcBef>
                <a:spcPts val="0"/>
              </a:spcBef>
              <a:spcAft>
                <a:spcPct val="0"/>
              </a:spcAft>
              <a:defRPr sz="1400">
                <a:solidFill>
                  <a:srgbClr val="000000"/>
                </a:solidFill>
                <a:latin typeface="Arial" charset="0"/>
                <a:cs typeface="Arial" charset="0"/>
                <a:sym typeface="Arial" charset="0"/>
              </a:defRPr>
            </a:lvl5pPr>
            <a:lvl6pPr marL="457200" algn="l" rtl="0" eaLnBrk="0" fontAlgn="base" hangingPunct="0">
              <a:spcBef>
                <a:spcPts val="0"/>
              </a:spcBef>
              <a:spcAft>
                <a:spcPct val="0"/>
              </a:spcAft>
              <a:defRPr sz="1400">
                <a:solidFill>
                  <a:srgbClr val="000000"/>
                </a:solidFill>
                <a:latin typeface="Arial" charset="0"/>
                <a:cs typeface="Arial" charset="0"/>
                <a:sym typeface="Arial" charset="0"/>
              </a:defRPr>
            </a:lvl6pPr>
            <a:lvl7pPr marL="914400" algn="l" rtl="0" eaLnBrk="0" fontAlgn="base" hangingPunct="0">
              <a:spcBef>
                <a:spcPts val="0"/>
              </a:spcBef>
              <a:spcAft>
                <a:spcPct val="0"/>
              </a:spcAft>
              <a:defRPr sz="1400">
                <a:solidFill>
                  <a:srgbClr val="000000"/>
                </a:solidFill>
                <a:latin typeface="Arial" charset="0"/>
                <a:cs typeface="Arial" charset="0"/>
                <a:sym typeface="Arial" charset="0"/>
              </a:defRPr>
            </a:lvl7pPr>
            <a:lvl8pPr marL="1371600" algn="l" rtl="0" eaLnBrk="0" fontAlgn="base" hangingPunct="0">
              <a:spcBef>
                <a:spcPts val="0"/>
              </a:spcBef>
              <a:spcAft>
                <a:spcPct val="0"/>
              </a:spcAft>
              <a:defRPr sz="1400">
                <a:solidFill>
                  <a:srgbClr val="000000"/>
                </a:solidFill>
                <a:latin typeface="Arial" charset="0"/>
                <a:cs typeface="Arial" charset="0"/>
                <a:sym typeface="Arial" charset="0"/>
              </a:defRPr>
            </a:lvl8pPr>
            <a:lvl9pPr marL="1828800" algn="l" rtl="0" eaLnBrk="0" fontAlgn="base" hangingPunct="0">
              <a:spcBef>
                <a:spcPts val="0"/>
              </a:spcBef>
              <a:spcAft>
                <a:spcPct val="0"/>
              </a:spcAft>
              <a:defRPr sz="1400">
                <a:solidFill>
                  <a:srgbClr val="000000"/>
                </a:solidFill>
                <a:latin typeface="Arial" charset="0"/>
                <a:cs typeface="Arial" charset="0"/>
                <a:sym typeface="Arial" charset="0"/>
              </a:defRPr>
            </a:lvl9pPr>
          </a:lstStyle>
          <a:p>
            <a:pPr eaLnBrk="1" hangingPunct="1">
              <a:lnSpc>
                <a:spcPct val="106000"/>
              </a:lnSpc>
              <a:spcBef>
                <a:spcPct val="0"/>
              </a:spcBef>
              <a:buSzPct val="25000"/>
            </a:pPr>
            <a:r>
              <a:rPr lang="en-US" sz="2800" b="1" dirty="0" smtClean="0">
                <a:solidFill>
                  <a:schemeClr val="tx1"/>
                </a:solidFill>
                <a:latin typeface="Arial" charset="0"/>
                <a:cs typeface="Arial" charset="0"/>
              </a:rPr>
              <a:t>Three directions enabled by goals </a:t>
            </a:r>
            <a:endParaRPr lang="en-US" sz="2000" b="1" dirty="0" smtClean="0">
              <a:solidFill>
                <a:schemeClr val="tx1"/>
              </a:solidFill>
              <a:latin typeface="Arial" charset="0"/>
              <a:cs typeface="Arial" charset="0"/>
            </a:endParaRPr>
          </a:p>
        </p:txBody>
      </p:sp>
      <p:pic>
        <p:nvPicPr>
          <p:cNvPr id="24" name="Picture 23"/>
          <p:cNvPicPr>
            <a:picLocks noChangeAspect="1"/>
          </p:cNvPicPr>
          <p:nvPr/>
        </p:nvPicPr>
        <p:blipFill>
          <a:blip r:embed="rId3"/>
          <a:stretch>
            <a:fillRect/>
          </a:stretch>
        </p:blipFill>
        <p:spPr>
          <a:xfrm>
            <a:off x="8316416" y="-20528"/>
            <a:ext cx="827584" cy="584201"/>
          </a:xfrm>
          <a:prstGeom prst="rect">
            <a:avLst/>
          </a:prstGeom>
        </p:spPr>
      </p:pic>
      <p:pic>
        <p:nvPicPr>
          <p:cNvPr id="22"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TextBox 24"/>
          <p:cNvSpPr txBox="1"/>
          <p:nvPr/>
        </p:nvSpPr>
        <p:spPr>
          <a:xfrm>
            <a:off x="8730208" y="6444086"/>
            <a:ext cx="441146" cy="369332"/>
          </a:xfrm>
          <a:prstGeom prst="rect">
            <a:avLst/>
          </a:prstGeom>
          <a:noFill/>
        </p:spPr>
        <p:txBody>
          <a:bodyPr wrap="none" rtlCol="0">
            <a:spAutoFit/>
          </a:bodyPr>
          <a:lstStyle/>
          <a:p>
            <a:r>
              <a:rPr lang="en-US" dirty="0" smtClean="0">
                <a:solidFill>
                  <a:schemeClr val="tx2"/>
                </a:solidFill>
              </a:rPr>
              <a:t>12</a:t>
            </a:r>
            <a:endParaRPr lang="en-US" dirty="0">
              <a:solidFill>
                <a:schemeClr val="tx2"/>
              </a:solidFill>
            </a:endParaRPr>
          </a:p>
        </p:txBody>
      </p:sp>
    </p:spTree>
    <p:extLst>
      <p:ext uri="{BB962C8B-B14F-4D97-AF65-F5344CB8AC3E}">
        <p14:creationId xmlns:p14="http://schemas.microsoft.com/office/powerpoint/2010/main" val="51488306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hape 73"/>
          <p:cNvSpPr txBox="1">
            <a:spLocks/>
          </p:cNvSpPr>
          <p:nvPr/>
        </p:nvSpPr>
        <p:spPr bwMode="auto">
          <a:xfrm>
            <a:off x="35542" y="36488"/>
            <a:ext cx="5834063" cy="584200"/>
          </a:xfrm>
          <a:prstGeom prst="rect">
            <a:avLst/>
          </a:prstGeom>
          <a:noFill/>
          <a:ln>
            <a:noFill/>
            <a:miter lim="800000"/>
            <a:headEnd/>
            <a:tailEnd/>
          </a:ln>
        </p:spPr>
        <p:txBody>
          <a:bodyPr vert="horz" wrap="square" lIns="91425" tIns="45700" rIns="91425" bIns="45700" numCol="1" anchor="t" anchorCtr="0" compatLnSpc="1">
            <a:prstTxWarp prst="textNoShape">
              <a:avLst/>
            </a:prstTxWarp>
          </a:bodyPr>
          <a:lstStyle>
            <a:defPPr marR="0" algn="l" rtl="0">
              <a:lnSpc>
                <a:spcPct val="100000"/>
              </a:lnSpc>
              <a:spcBef>
                <a:spcPts val="0"/>
              </a:spcBef>
              <a:spcAft>
                <a:spcPts val="0"/>
              </a:spcAft>
            </a:defPPr>
            <a:lvl1pPr algn="l" rtl="0" eaLnBrk="0" fontAlgn="base" hangingPunct="0">
              <a:lnSpc>
                <a:spcPct val="105714"/>
              </a:lnSpc>
              <a:spcBef>
                <a:spcPts val="0"/>
              </a:spcBef>
              <a:spcAft>
                <a:spcPct val="0"/>
              </a:spcAft>
              <a:defRPr sz="1400">
                <a:solidFill>
                  <a:srgbClr val="000000"/>
                </a:solidFill>
                <a:latin typeface="Arial"/>
                <a:ea typeface="Arial"/>
                <a:cs typeface="Arial"/>
                <a:sym typeface="Arial" charset="0"/>
              </a:defRPr>
            </a:lvl1pPr>
            <a:lvl2pPr algn="l" rtl="0" eaLnBrk="0" fontAlgn="base" hangingPunct="0">
              <a:spcBef>
                <a:spcPts val="0"/>
              </a:spcBef>
              <a:spcAft>
                <a:spcPct val="0"/>
              </a:spcAft>
              <a:defRPr sz="1400">
                <a:solidFill>
                  <a:srgbClr val="000000"/>
                </a:solidFill>
                <a:latin typeface="Arial"/>
                <a:ea typeface="Arial"/>
                <a:cs typeface="Arial"/>
                <a:sym typeface="Arial" charset="0"/>
              </a:defRPr>
            </a:lvl2pPr>
            <a:lvl3pPr algn="l" rtl="0" eaLnBrk="0" fontAlgn="base" hangingPunct="0">
              <a:spcBef>
                <a:spcPts val="0"/>
              </a:spcBef>
              <a:spcAft>
                <a:spcPct val="0"/>
              </a:spcAft>
              <a:defRPr sz="1400">
                <a:solidFill>
                  <a:srgbClr val="000000"/>
                </a:solidFill>
                <a:latin typeface="Arial" charset="0"/>
                <a:cs typeface="Arial" charset="0"/>
                <a:sym typeface="Arial" charset="0"/>
              </a:defRPr>
            </a:lvl3pPr>
            <a:lvl4pPr algn="l" rtl="0" eaLnBrk="0" fontAlgn="base" hangingPunct="0">
              <a:spcBef>
                <a:spcPts val="0"/>
              </a:spcBef>
              <a:spcAft>
                <a:spcPct val="0"/>
              </a:spcAft>
              <a:defRPr sz="1400">
                <a:solidFill>
                  <a:srgbClr val="000000"/>
                </a:solidFill>
                <a:latin typeface="Arial" charset="0"/>
                <a:cs typeface="Arial" charset="0"/>
                <a:sym typeface="Arial" charset="0"/>
              </a:defRPr>
            </a:lvl4pPr>
            <a:lvl5pPr algn="l" rtl="0" eaLnBrk="0" fontAlgn="base" hangingPunct="0">
              <a:spcBef>
                <a:spcPts val="0"/>
              </a:spcBef>
              <a:spcAft>
                <a:spcPct val="0"/>
              </a:spcAft>
              <a:defRPr sz="1400">
                <a:solidFill>
                  <a:srgbClr val="000000"/>
                </a:solidFill>
                <a:latin typeface="Arial" charset="0"/>
                <a:cs typeface="Arial" charset="0"/>
                <a:sym typeface="Arial" charset="0"/>
              </a:defRPr>
            </a:lvl5pPr>
            <a:lvl6pPr marL="457200" algn="l" rtl="0" eaLnBrk="0" fontAlgn="base" hangingPunct="0">
              <a:spcBef>
                <a:spcPts val="0"/>
              </a:spcBef>
              <a:spcAft>
                <a:spcPct val="0"/>
              </a:spcAft>
              <a:defRPr sz="1400">
                <a:solidFill>
                  <a:srgbClr val="000000"/>
                </a:solidFill>
                <a:latin typeface="Arial" charset="0"/>
                <a:cs typeface="Arial" charset="0"/>
                <a:sym typeface="Arial" charset="0"/>
              </a:defRPr>
            </a:lvl6pPr>
            <a:lvl7pPr marL="914400" algn="l" rtl="0" eaLnBrk="0" fontAlgn="base" hangingPunct="0">
              <a:spcBef>
                <a:spcPts val="0"/>
              </a:spcBef>
              <a:spcAft>
                <a:spcPct val="0"/>
              </a:spcAft>
              <a:defRPr sz="1400">
                <a:solidFill>
                  <a:srgbClr val="000000"/>
                </a:solidFill>
                <a:latin typeface="Arial" charset="0"/>
                <a:cs typeface="Arial" charset="0"/>
                <a:sym typeface="Arial" charset="0"/>
              </a:defRPr>
            </a:lvl7pPr>
            <a:lvl8pPr marL="1371600" algn="l" rtl="0" eaLnBrk="0" fontAlgn="base" hangingPunct="0">
              <a:spcBef>
                <a:spcPts val="0"/>
              </a:spcBef>
              <a:spcAft>
                <a:spcPct val="0"/>
              </a:spcAft>
              <a:defRPr sz="1400">
                <a:solidFill>
                  <a:srgbClr val="000000"/>
                </a:solidFill>
                <a:latin typeface="Arial" charset="0"/>
                <a:cs typeface="Arial" charset="0"/>
                <a:sym typeface="Arial" charset="0"/>
              </a:defRPr>
            </a:lvl8pPr>
            <a:lvl9pPr marL="1828800" algn="l" rtl="0" eaLnBrk="0" fontAlgn="base" hangingPunct="0">
              <a:spcBef>
                <a:spcPts val="0"/>
              </a:spcBef>
              <a:spcAft>
                <a:spcPct val="0"/>
              </a:spcAft>
              <a:defRPr sz="1400">
                <a:solidFill>
                  <a:srgbClr val="000000"/>
                </a:solidFill>
                <a:latin typeface="Arial" charset="0"/>
                <a:cs typeface="Arial" charset="0"/>
                <a:sym typeface="Arial" charset="0"/>
              </a:defRPr>
            </a:lvl9pPr>
          </a:lstStyle>
          <a:p>
            <a:pPr eaLnBrk="1" hangingPunct="1">
              <a:lnSpc>
                <a:spcPct val="106000"/>
              </a:lnSpc>
              <a:spcBef>
                <a:spcPct val="0"/>
              </a:spcBef>
              <a:buSzPct val="25000"/>
            </a:pPr>
            <a:r>
              <a:rPr lang="en-US" sz="2800" b="1" dirty="0" smtClean="0">
                <a:solidFill>
                  <a:schemeClr val="tx1"/>
                </a:solidFill>
                <a:latin typeface="Arial" charset="0"/>
                <a:cs typeface="Arial" charset="0"/>
              </a:rPr>
              <a:t>Focus and structure of the Strategy</a:t>
            </a:r>
            <a:endParaRPr lang="en-US" sz="2000" b="1" dirty="0" smtClean="0">
              <a:solidFill>
                <a:schemeClr val="tx1"/>
              </a:solidFill>
              <a:latin typeface="Arial" charset="0"/>
              <a:cs typeface="Arial" charset="0"/>
            </a:endParaRPr>
          </a:p>
        </p:txBody>
      </p:sp>
      <p:sp>
        <p:nvSpPr>
          <p:cNvPr id="8" name="Rectangle 7"/>
          <p:cNvSpPr/>
          <p:nvPr/>
        </p:nvSpPr>
        <p:spPr>
          <a:xfrm>
            <a:off x="2483768" y="2780928"/>
            <a:ext cx="6377841" cy="1074580"/>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defRPr/>
            </a:pPr>
            <a:r>
              <a:rPr lang="en-AU" sz="2000" dirty="0" smtClean="0">
                <a:solidFill>
                  <a:schemeClr val="accent6"/>
                </a:solidFill>
                <a:latin typeface="Calibri" panose="020F0502020204030204" pitchFamily="34" charset="0"/>
                <a:cs typeface="Arial"/>
                <a:sym typeface="Arial"/>
                <a:rtl val="0"/>
              </a:rPr>
              <a:t>RMIT gives a transformative experience to all students from all backgrounds.  The experience integrates learning, campus, social and work connections.</a:t>
            </a:r>
          </a:p>
        </p:txBody>
      </p:sp>
      <p:sp>
        <p:nvSpPr>
          <p:cNvPr id="11" name="Rectangle 10"/>
          <p:cNvSpPr/>
          <p:nvPr/>
        </p:nvSpPr>
        <p:spPr>
          <a:xfrm>
            <a:off x="2483768" y="4365104"/>
            <a:ext cx="6392993" cy="1152128"/>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defRPr/>
            </a:pPr>
            <a:r>
              <a:rPr lang="en-AU" sz="2000" dirty="0">
                <a:solidFill>
                  <a:schemeClr val="accent6"/>
                </a:solidFill>
                <a:latin typeface="Calibri" panose="020F0502020204030204" pitchFamily="34" charset="0"/>
                <a:cs typeface="Arial"/>
                <a:sym typeface="Arial"/>
                <a:rtl val="0"/>
              </a:rPr>
              <a:t>RMIT courses create pathways between work and learning at every level from advanced research to the foundations of learning.  RMIT courses are rigorous, relevant and practice-led.</a:t>
            </a:r>
          </a:p>
        </p:txBody>
      </p:sp>
      <p:sp>
        <p:nvSpPr>
          <p:cNvPr id="15" name="Rectangle 14"/>
          <p:cNvSpPr/>
          <p:nvPr/>
        </p:nvSpPr>
        <p:spPr>
          <a:xfrm>
            <a:off x="435221" y="1917061"/>
            <a:ext cx="8426388" cy="647843"/>
          </a:xfrm>
          <a:prstGeom prst="rect">
            <a:avLst/>
          </a:prstGeom>
          <a:solidFill>
            <a:srgbClr val="C00000"/>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defRPr/>
            </a:pPr>
            <a:r>
              <a:rPr lang="en-AU" sz="2400" b="1" dirty="0" smtClean="0">
                <a:solidFill>
                  <a:srgbClr val="FFFFFF"/>
                </a:solidFill>
                <a:latin typeface="Calibri" panose="020F0502020204030204" pitchFamily="34" charset="0"/>
                <a:cs typeface="Arial"/>
                <a:sym typeface="Arial"/>
                <a:rtl val="0"/>
              </a:rPr>
              <a:t>Life-changing experiences</a:t>
            </a:r>
          </a:p>
        </p:txBody>
      </p:sp>
      <p:sp>
        <p:nvSpPr>
          <p:cNvPr id="16" name="Rectangle 15"/>
          <p:cNvSpPr/>
          <p:nvPr/>
        </p:nvSpPr>
        <p:spPr>
          <a:xfrm>
            <a:off x="492854" y="2780928"/>
            <a:ext cx="1821293" cy="1080120"/>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defRPr/>
            </a:pPr>
            <a:r>
              <a:rPr lang="en-AU" sz="2000" b="1" dirty="0" smtClean="0">
                <a:solidFill>
                  <a:srgbClr val="000000"/>
                </a:solidFill>
                <a:latin typeface="Calibri" panose="020F0502020204030204" pitchFamily="34" charset="0"/>
                <a:cs typeface="Arial"/>
                <a:sym typeface="Arial"/>
                <a:rtl val="0"/>
              </a:rPr>
              <a:t>Student Experience</a:t>
            </a:r>
          </a:p>
        </p:txBody>
      </p:sp>
      <p:sp>
        <p:nvSpPr>
          <p:cNvPr id="17" name="Rectangle 16"/>
          <p:cNvSpPr>
            <a:spLocks/>
          </p:cNvSpPr>
          <p:nvPr/>
        </p:nvSpPr>
        <p:spPr>
          <a:xfrm>
            <a:off x="492854" y="4365104"/>
            <a:ext cx="1846898" cy="1152128"/>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r>
              <a:rPr lang="en-AU" sz="2000" b="1" dirty="0" smtClean="0">
                <a:solidFill>
                  <a:srgbClr val="000000"/>
                </a:solidFill>
                <a:latin typeface="Calibri" panose="020F0502020204030204" pitchFamily="34" charset="0"/>
                <a:cs typeface="Arial"/>
                <a:sym typeface="Arial"/>
                <a:rtl val="0"/>
              </a:rPr>
              <a:t>Connected Pathways</a:t>
            </a:r>
            <a:endParaRPr lang="en-AU" sz="2000" b="1" dirty="0">
              <a:solidFill>
                <a:srgbClr val="000000"/>
              </a:solidFill>
              <a:latin typeface="Calibri" panose="020F0502020204030204" pitchFamily="34" charset="0"/>
              <a:cs typeface="Arial"/>
              <a:sym typeface="Arial"/>
              <a:rtl val="0"/>
            </a:endParaRPr>
          </a:p>
        </p:txBody>
      </p:sp>
      <p:pic>
        <p:nvPicPr>
          <p:cNvPr id="45" name="Picture 44"/>
          <p:cNvPicPr>
            <a:picLocks noChangeAspect="1"/>
          </p:cNvPicPr>
          <p:nvPr/>
        </p:nvPicPr>
        <p:blipFill>
          <a:blip r:embed="rId2"/>
          <a:stretch>
            <a:fillRect/>
          </a:stretch>
        </p:blipFill>
        <p:spPr>
          <a:xfrm>
            <a:off x="8316416" y="-20528"/>
            <a:ext cx="827584" cy="584201"/>
          </a:xfrm>
          <a:prstGeom prst="rect">
            <a:avLst/>
          </a:prstGeom>
        </p:spPr>
      </p:pic>
      <p:pic>
        <p:nvPicPr>
          <p:cNvPr id="13"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8730208" y="6444086"/>
            <a:ext cx="441146" cy="369332"/>
          </a:xfrm>
          <a:prstGeom prst="rect">
            <a:avLst/>
          </a:prstGeom>
          <a:noFill/>
        </p:spPr>
        <p:txBody>
          <a:bodyPr wrap="none" rtlCol="0">
            <a:spAutoFit/>
          </a:bodyPr>
          <a:lstStyle/>
          <a:p>
            <a:r>
              <a:rPr lang="en-US" dirty="0" smtClean="0">
                <a:solidFill>
                  <a:schemeClr val="tx2"/>
                </a:solidFill>
              </a:rPr>
              <a:t>13</a:t>
            </a:r>
            <a:endParaRPr lang="en-US" dirty="0">
              <a:solidFill>
                <a:schemeClr val="tx2"/>
              </a:solidFill>
            </a:endParaRPr>
          </a:p>
        </p:txBody>
      </p:sp>
    </p:spTree>
    <p:extLst>
      <p:ext uri="{BB962C8B-B14F-4D97-AF65-F5344CB8AC3E}">
        <p14:creationId xmlns:p14="http://schemas.microsoft.com/office/powerpoint/2010/main" val="1253578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396039" y="4373008"/>
            <a:ext cx="6465569" cy="1360248"/>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defRPr/>
            </a:pPr>
            <a:r>
              <a:rPr lang="en-AU" sz="2000" dirty="0" smtClean="0">
                <a:solidFill>
                  <a:schemeClr val="accent6"/>
                </a:solidFill>
                <a:latin typeface="Calibri" panose="020F0502020204030204" pitchFamily="34" charset="0"/>
                <a:cs typeface="Arial"/>
                <a:sym typeface="Arial"/>
                <a:rtl val="0"/>
              </a:rPr>
              <a:t>Our use of resources is driven by our goals. We create sustained value  in our management of financial, physical, social and environmental resources.</a:t>
            </a:r>
          </a:p>
        </p:txBody>
      </p:sp>
      <p:sp>
        <p:nvSpPr>
          <p:cNvPr id="6" name="Rectangle 5"/>
          <p:cNvSpPr/>
          <p:nvPr/>
        </p:nvSpPr>
        <p:spPr>
          <a:xfrm>
            <a:off x="2396039" y="2780928"/>
            <a:ext cx="6465569" cy="1368152"/>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defRPr/>
            </a:pPr>
            <a:r>
              <a:rPr lang="en-AU" sz="2000" dirty="0" smtClean="0">
                <a:solidFill>
                  <a:schemeClr val="accent6"/>
                </a:solidFill>
                <a:latin typeface="Calibri" panose="020F0502020204030204" pitchFamily="34" charset="0"/>
                <a:cs typeface="Arial"/>
                <a:sym typeface="Arial"/>
                <a:rtl val="0"/>
              </a:rPr>
              <a:t>RMIT’s people are empowered and supported to lead in the fields where their passion can be applied to achieve our goals.  In a complex world, RMIT will simplify its structures and processes.</a:t>
            </a:r>
          </a:p>
        </p:txBody>
      </p:sp>
      <p:sp>
        <p:nvSpPr>
          <p:cNvPr id="7" name="Rectangle 6"/>
          <p:cNvSpPr/>
          <p:nvPr/>
        </p:nvSpPr>
        <p:spPr>
          <a:xfrm>
            <a:off x="395536" y="2780928"/>
            <a:ext cx="1838938" cy="1368152"/>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defRPr/>
            </a:pPr>
            <a:r>
              <a:rPr lang="en-AU" sz="2000" b="1" dirty="0" smtClean="0">
                <a:solidFill>
                  <a:srgbClr val="000000"/>
                </a:solidFill>
                <a:latin typeface="Calibri" panose="020F0502020204030204" pitchFamily="34" charset="0"/>
                <a:cs typeface="Arial"/>
                <a:sym typeface="Arial"/>
                <a:rtl val="0"/>
              </a:rPr>
              <a:t>Simplicity</a:t>
            </a:r>
            <a:endParaRPr lang="en-AU" sz="2000" b="1" dirty="0">
              <a:solidFill>
                <a:srgbClr val="000000"/>
              </a:solidFill>
              <a:latin typeface="Calibri" panose="020F0502020204030204" pitchFamily="34" charset="0"/>
              <a:cs typeface="Arial"/>
              <a:sym typeface="Arial"/>
              <a:rtl val="0"/>
            </a:endParaRPr>
          </a:p>
        </p:txBody>
      </p:sp>
      <p:sp>
        <p:nvSpPr>
          <p:cNvPr id="8" name="Rectangle 7"/>
          <p:cNvSpPr/>
          <p:nvPr/>
        </p:nvSpPr>
        <p:spPr>
          <a:xfrm>
            <a:off x="395536" y="4373008"/>
            <a:ext cx="1838938" cy="1360248"/>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defRPr/>
            </a:pPr>
            <a:r>
              <a:rPr lang="en-AU" sz="2000" b="1" dirty="0" smtClean="0">
                <a:solidFill>
                  <a:srgbClr val="000000"/>
                </a:solidFill>
                <a:latin typeface="Calibri" panose="020F0502020204030204" pitchFamily="34" charset="0"/>
                <a:cs typeface="Arial"/>
                <a:sym typeface="Arial"/>
                <a:rtl val="0"/>
              </a:rPr>
              <a:t>Resources</a:t>
            </a:r>
            <a:endParaRPr lang="en-AU" sz="2000" b="1" dirty="0">
              <a:solidFill>
                <a:srgbClr val="000000"/>
              </a:solidFill>
              <a:latin typeface="Calibri" panose="020F0502020204030204" pitchFamily="34" charset="0"/>
              <a:cs typeface="Arial"/>
              <a:sym typeface="Arial"/>
              <a:rtl val="0"/>
            </a:endParaRPr>
          </a:p>
        </p:txBody>
      </p:sp>
      <p:sp>
        <p:nvSpPr>
          <p:cNvPr id="14" name="Rectangle 13"/>
          <p:cNvSpPr/>
          <p:nvPr/>
        </p:nvSpPr>
        <p:spPr>
          <a:xfrm>
            <a:off x="94967" y="139582"/>
            <a:ext cx="4820550" cy="1005788"/>
          </a:xfrm>
          <a:prstGeom prst="rect">
            <a:avLst/>
          </a:prstGeom>
        </p:spPr>
        <p:txBody>
          <a:bodyPr wrap="none">
            <a:spAutoFit/>
          </a:bodyPr>
          <a:lstStyle/>
          <a:p>
            <a:pPr>
              <a:lnSpc>
                <a:spcPct val="106000"/>
              </a:lnSpc>
              <a:spcBef>
                <a:spcPct val="0"/>
              </a:spcBef>
              <a:buSzPct val="25000"/>
            </a:pPr>
            <a:r>
              <a:rPr lang="en-US" sz="2800" b="1" dirty="0">
                <a:latin typeface="Arial" charset="0"/>
                <a:cs typeface="Arial" charset="0"/>
              </a:rPr>
              <a:t>Focus and structure of the </a:t>
            </a:r>
            <a:endParaRPr lang="en-US" sz="2800" b="1" dirty="0" smtClean="0">
              <a:latin typeface="Arial" charset="0"/>
              <a:cs typeface="Arial" charset="0"/>
            </a:endParaRPr>
          </a:p>
          <a:p>
            <a:pPr>
              <a:lnSpc>
                <a:spcPct val="106000"/>
              </a:lnSpc>
              <a:spcBef>
                <a:spcPct val="0"/>
              </a:spcBef>
              <a:buSzPct val="25000"/>
            </a:pPr>
            <a:r>
              <a:rPr lang="en-US" sz="2800" b="1" dirty="0" smtClean="0">
                <a:latin typeface="Arial" charset="0"/>
                <a:cs typeface="Arial" charset="0"/>
              </a:rPr>
              <a:t>Strategy</a:t>
            </a:r>
            <a:endParaRPr lang="en-US" sz="2800" b="1" dirty="0">
              <a:latin typeface="Arial" charset="0"/>
              <a:cs typeface="Arial" charset="0"/>
            </a:endParaRPr>
          </a:p>
        </p:txBody>
      </p:sp>
      <p:sp>
        <p:nvSpPr>
          <p:cNvPr id="15" name="Rectangle 14"/>
          <p:cNvSpPr/>
          <p:nvPr/>
        </p:nvSpPr>
        <p:spPr>
          <a:xfrm>
            <a:off x="395535" y="1916904"/>
            <a:ext cx="8466073" cy="648000"/>
          </a:xfrm>
          <a:prstGeom prst="rect">
            <a:avLst/>
          </a:prstGeom>
          <a:solidFill>
            <a:srgbClr val="C00000"/>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r>
              <a:rPr lang="en-AU" sz="2400" b="1" dirty="0">
                <a:solidFill>
                  <a:srgbClr val="FFFFFF"/>
                </a:solidFill>
                <a:latin typeface="Calibri" panose="020F0502020204030204" pitchFamily="34" charset="0"/>
                <a:cs typeface="Arial"/>
                <a:sym typeface="Arial"/>
                <a:rtl val="0"/>
              </a:rPr>
              <a:t>Passion with purpose</a:t>
            </a:r>
          </a:p>
        </p:txBody>
      </p:sp>
      <p:pic>
        <p:nvPicPr>
          <p:cNvPr id="18" name="Picture 17"/>
          <p:cNvPicPr>
            <a:picLocks noChangeAspect="1"/>
          </p:cNvPicPr>
          <p:nvPr/>
        </p:nvPicPr>
        <p:blipFill>
          <a:blip r:embed="rId2"/>
          <a:stretch>
            <a:fillRect/>
          </a:stretch>
        </p:blipFill>
        <p:spPr>
          <a:xfrm>
            <a:off x="8316416" y="-20528"/>
            <a:ext cx="827584" cy="584201"/>
          </a:xfrm>
          <a:prstGeom prst="rect">
            <a:avLst/>
          </a:prstGeom>
        </p:spPr>
      </p:pic>
      <p:sp>
        <p:nvSpPr>
          <p:cNvPr id="19" name="TextBox 18"/>
          <p:cNvSpPr txBox="1"/>
          <p:nvPr/>
        </p:nvSpPr>
        <p:spPr>
          <a:xfrm>
            <a:off x="8730208" y="6434414"/>
            <a:ext cx="441146" cy="369332"/>
          </a:xfrm>
          <a:prstGeom prst="rect">
            <a:avLst/>
          </a:prstGeom>
          <a:noFill/>
        </p:spPr>
        <p:txBody>
          <a:bodyPr wrap="none" rtlCol="0">
            <a:spAutoFit/>
          </a:bodyPr>
          <a:lstStyle/>
          <a:p>
            <a:r>
              <a:rPr lang="en-US" dirty="0" smtClean="0"/>
              <a:t>17</a:t>
            </a:r>
            <a:endParaRPr lang="en-US" dirty="0"/>
          </a:p>
        </p:txBody>
      </p:sp>
      <p:pic>
        <p:nvPicPr>
          <p:cNvPr id="13"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0"/>
          <p:cNvSpPr txBox="1"/>
          <p:nvPr/>
        </p:nvSpPr>
        <p:spPr>
          <a:xfrm>
            <a:off x="8730208" y="6444086"/>
            <a:ext cx="441146" cy="369332"/>
          </a:xfrm>
          <a:prstGeom prst="rect">
            <a:avLst/>
          </a:prstGeom>
          <a:noFill/>
        </p:spPr>
        <p:txBody>
          <a:bodyPr wrap="none" rtlCol="0">
            <a:spAutoFit/>
          </a:bodyPr>
          <a:lstStyle/>
          <a:p>
            <a:r>
              <a:rPr lang="en-US" dirty="0" smtClean="0">
                <a:solidFill>
                  <a:schemeClr val="tx2"/>
                </a:solidFill>
              </a:rPr>
              <a:t>14</a:t>
            </a:r>
            <a:endParaRPr lang="en-US" dirty="0">
              <a:solidFill>
                <a:schemeClr val="tx2"/>
              </a:solidFill>
            </a:endParaRPr>
          </a:p>
        </p:txBody>
      </p:sp>
    </p:spTree>
    <p:extLst>
      <p:ext uri="{BB962C8B-B14F-4D97-AF65-F5344CB8AC3E}">
        <p14:creationId xmlns:p14="http://schemas.microsoft.com/office/powerpoint/2010/main" val="1494301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436733" y="5218822"/>
            <a:ext cx="6383738" cy="1024114"/>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endParaRPr lang="en-AU" sz="2000" dirty="0">
              <a:solidFill>
                <a:schemeClr val="accent6"/>
              </a:solidFill>
              <a:latin typeface="Calibri" panose="020F0502020204030204" pitchFamily="34" charset="0"/>
              <a:cs typeface="Arial"/>
              <a:sym typeface="Arial"/>
              <a:rtl val="0"/>
            </a:endParaRPr>
          </a:p>
          <a:p>
            <a:pPr algn="ctr" defTabSz="457200"/>
            <a:r>
              <a:rPr lang="en-AU" sz="2000" dirty="0">
                <a:solidFill>
                  <a:schemeClr val="accent6"/>
                </a:solidFill>
                <a:latin typeface="Calibri" panose="020F0502020204030204" pitchFamily="34" charset="0"/>
                <a:cs typeface="Arial"/>
                <a:sym typeface="Arial"/>
                <a:rtl val="0"/>
              </a:rPr>
              <a:t>We are </a:t>
            </a:r>
            <a:r>
              <a:rPr lang="en-AU" sz="2000" dirty="0" smtClean="0">
                <a:solidFill>
                  <a:schemeClr val="accent6"/>
                </a:solidFill>
                <a:latin typeface="Calibri" panose="020F0502020204030204" pitchFamily="34" charset="0"/>
                <a:cs typeface="Arial"/>
                <a:sym typeface="Arial"/>
                <a:rtl val="0"/>
              </a:rPr>
              <a:t>a leading </a:t>
            </a:r>
            <a:r>
              <a:rPr lang="en-AU" sz="2000" dirty="0">
                <a:solidFill>
                  <a:schemeClr val="accent6"/>
                </a:solidFill>
                <a:latin typeface="Calibri" panose="020F0502020204030204" pitchFamily="34" charset="0"/>
                <a:cs typeface="Arial"/>
                <a:sym typeface="Arial"/>
                <a:rtl val="0"/>
              </a:rPr>
              <a:t>global institution, successfully supporting innovative economic  and workforce development in key locations around the world.</a:t>
            </a:r>
          </a:p>
          <a:p>
            <a:pPr algn="ctr" defTabSz="457200"/>
            <a:endParaRPr lang="en-AU" sz="2000" dirty="0">
              <a:solidFill>
                <a:schemeClr val="accent6"/>
              </a:solidFill>
              <a:latin typeface="Calibri" panose="020F0502020204030204" pitchFamily="34" charset="0"/>
              <a:cs typeface="Arial"/>
              <a:sym typeface="Arial"/>
              <a:rtl val="0"/>
            </a:endParaRPr>
          </a:p>
        </p:txBody>
      </p:sp>
      <p:sp>
        <p:nvSpPr>
          <p:cNvPr id="6" name="Rectangle 5"/>
          <p:cNvSpPr/>
          <p:nvPr/>
        </p:nvSpPr>
        <p:spPr>
          <a:xfrm>
            <a:off x="2435053" y="2780928"/>
            <a:ext cx="6383738" cy="1310803"/>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r>
              <a:rPr lang="en-AU" sz="2000" dirty="0">
                <a:solidFill>
                  <a:schemeClr val="accent6"/>
                </a:solidFill>
                <a:latin typeface="Calibri" panose="020F0502020204030204" pitchFamily="34" charset="0"/>
                <a:cs typeface="Arial"/>
                <a:sym typeface="Arial"/>
                <a:rtl val="0"/>
              </a:rPr>
              <a:t>We create knowledge and impact </a:t>
            </a:r>
            <a:r>
              <a:rPr lang="en-AU" sz="2000" dirty="0" smtClean="0">
                <a:solidFill>
                  <a:schemeClr val="accent6"/>
                </a:solidFill>
                <a:latin typeface="Calibri" panose="020F0502020204030204" pitchFamily="34" charset="0"/>
                <a:cs typeface="Arial"/>
                <a:sym typeface="Arial"/>
                <a:rtl val="0"/>
              </a:rPr>
              <a:t>across </a:t>
            </a:r>
            <a:r>
              <a:rPr lang="en-AU" sz="2000" dirty="0">
                <a:solidFill>
                  <a:schemeClr val="accent6"/>
                </a:solidFill>
                <a:latin typeface="Calibri" panose="020F0502020204030204" pitchFamily="34" charset="0"/>
                <a:cs typeface="Arial"/>
                <a:sym typeface="Arial"/>
                <a:rtl val="0"/>
              </a:rPr>
              <a:t>diverse areas of specialist expertise, social and economic need.  We excel in applied, interdisciplinary research and shape wider innovation.</a:t>
            </a:r>
          </a:p>
        </p:txBody>
      </p:sp>
      <p:sp>
        <p:nvSpPr>
          <p:cNvPr id="7" name="Rectangle 6"/>
          <p:cNvSpPr/>
          <p:nvPr/>
        </p:nvSpPr>
        <p:spPr>
          <a:xfrm>
            <a:off x="2436734" y="4221088"/>
            <a:ext cx="6383738" cy="896098"/>
          </a:xfrm>
          <a:prstGeom prst="rect">
            <a:avLst/>
          </a:prstGeom>
          <a:solidFill>
            <a:schemeClr val="bg1">
              <a:lumMod val="20000"/>
              <a:lumOff val="80000"/>
            </a:scheme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defTabSz="457200"/>
            <a:r>
              <a:rPr lang="en-AU" sz="2000" dirty="0">
                <a:solidFill>
                  <a:schemeClr val="accent6"/>
                </a:solidFill>
                <a:latin typeface="Calibri" panose="020F0502020204030204" pitchFamily="34" charset="0"/>
                <a:cs typeface="Arial"/>
                <a:sym typeface="Arial"/>
                <a:rtl val="0"/>
              </a:rPr>
              <a:t>Our courses, research, staff and partnerships are connected to the leading edges of industry and enterprise.</a:t>
            </a:r>
          </a:p>
        </p:txBody>
      </p:sp>
      <p:sp>
        <p:nvSpPr>
          <p:cNvPr id="8" name="Rectangle 7"/>
          <p:cNvSpPr/>
          <p:nvPr/>
        </p:nvSpPr>
        <p:spPr>
          <a:xfrm>
            <a:off x="409575" y="2780930"/>
            <a:ext cx="1832858" cy="1310800"/>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endParaRPr lang="en-AU" sz="2000" dirty="0" smtClean="0">
              <a:solidFill>
                <a:srgbClr val="000000"/>
              </a:solidFill>
              <a:latin typeface="Calibri" panose="020F0502020204030204" pitchFamily="34" charset="0"/>
              <a:cs typeface="Arial"/>
              <a:sym typeface="Arial"/>
              <a:rtl val="0"/>
            </a:endParaRPr>
          </a:p>
          <a:p>
            <a:pPr algn="ctr"/>
            <a:r>
              <a:rPr lang="en-AU" sz="2000" b="1" smtClean="0">
                <a:solidFill>
                  <a:srgbClr val="000000"/>
                </a:solidFill>
                <a:latin typeface="Calibri" panose="020F0502020204030204" pitchFamily="34" charset="0"/>
                <a:cs typeface="Arial"/>
                <a:sym typeface="Arial"/>
                <a:rtl val="0"/>
              </a:rPr>
              <a:t>Research and </a:t>
            </a:r>
            <a:r>
              <a:rPr lang="en-AU" sz="2000" b="1" dirty="0">
                <a:solidFill>
                  <a:srgbClr val="000000"/>
                </a:solidFill>
                <a:latin typeface="Calibri" panose="020F0502020204030204" pitchFamily="34" charset="0"/>
                <a:cs typeface="Arial"/>
                <a:sym typeface="Arial"/>
                <a:rtl val="0"/>
              </a:rPr>
              <a:t>Innovation</a:t>
            </a:r>
          </a:p>
          <a:p>
            <a:pPr algn="ctr"/>
            <a:endParaRPr lang="en-AU" sz="2000" dirty="0">
              <a:solidFill>
                <a:srgbClr val="000000"/>
              </a:solidFill>
              <a:latin typeface="Calibri" panose="020F0502020204030204" pitchFamily="34" charset="0"/>
              <a:cs typeface="Arial"/>
              <a:sym typeface="Arial"/>
              <a:rtl val="0"/>
            </a:endParaRPr>
          </a:p>
        </p:txBody>
      </p:sp>
      <p:sp>
        <p:nvSpPr>
          <p:cNvPr id="9" name="Rectangle 8"/>
          <p:cNvSpPr/>
          <p:nvPr/>
        </p:nvSpPr>
        <p:spPr>
          <a:xfrm>
            <a:off x="409575" y="5250880"/>
            <a:ext cx="1832858" cy="959998"/>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endParaRPr lang="en-AU" sz="2000" b="1" dirty="0" smtClean="0">
              <a:solidFill>
                <a:srgbClr val="000000"/>
              </a:solidFill>
              <a:latin typeface="Calibri" panose="020F0502020204030204" pitchFamily="34" charset="0"/>
              <a:cs typeface="Arial"/>
              <a:sym typeface="Arial"/>
              <a:rtl val="0"/>
            </a:endParaRPr>
          </a:p>
          <a:p>
            <a:pPr algn="ctr"/>
            <a:r>
              <a:rPr lang="en-AU" sz="2000" b="1" dirty="0" smtClean="0">
                <a:solidFill>
                  <a:srgbClr val="000000"/>
                </a:solidFill>
                <a:latin typeface="Calibri" panose="020F0502020204030204" pitchFamily="34" charset="0"/>
                <a:cs typeface="Arial"/>
                <a:sym typeface="Arial"/>
                <a:rtl val="0"/>
              </a:rPr>
              <a:t>Global Reach and Outlook</a:t>
            </a:r>
            <a:endParaRPr lang="en-AU" sz="2000" dirty="0">
              <a:solidFill>
                <a:srgbClr val="000000"/>
              </a:solidFill>
              <a:latin typeface="Calibri" panose="020F0502020204030204" pitchFamily="34" charset="0"/>
              <a:cs typeface="Arial"/>
              <a:sym typeface="Arial"/>
              <a:rtl val="0"/>
            </a:endParaRPr>
          </a:p>
        </p:txBody>
      </p:sp>
      <p:sp>
        <p:nvSpPr>
          <p:cNvPr id="10" name="Rectangle 9"/>
          <p:cNvSpPr/>
          <p:nvPr/>
        </p:nvSpPr>
        <p:spPr>
          <a:xfrm>
            <a:off x="395537" y="4221088"/>
            <a:ext cx="1846896" cy="896098"/>
          </a:xfrm>
          <a:prstGeom prst="rect">
            <a:avLst/>
          </a:prstGeom>
          <a:solidFill>
            <a:srgbClr val="FFFFFF">
              <a:lumMod val="85000"/>
            </a:srgbClr>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r>
              <a:rPr lang="en-AU" sz="2000" b="1" dirty="0" smtClean="0">
                <a:solidFill>
                  <a:srgbClr val="000000"/>
                </a:solidFill>
                <a:latin typeface="Calibri" panose="020F0502020204030204" pitchFamily="34" charset="0"/>
                <a:cs typeface="Arial"/>
                <a:sym typeface="Arial"/>
                <a:rtl val="0"/>
              </a:rPr>
              <a:t>Industry and Enterprise</a:t>
            </a:r>
            <a:endParaRPr lang="en-AU" sz="2000" b="1" dirty="0">
              <a:solidFill>
                <a:srgbClr val="000000"/>
              </a:solidFill>
              <a:latin typeface="Calibri" panose="020F0502020204030204" pitchFamily="34" charset="0"/>
              <a:cs typeface="Arial"/>
              <a:sym typeface="Arial"/>
              <a:rtl val="0"/>
            </a:endParaRPr>
          </a:p>
        </p:txBody>
      </p:sp>
      <p:sp>
        <p:nvSpPr>
          <p:cNvPr id="11" name="Slide Number Placeholder 2"/>
          <p:cNvSpPr txBox="1">
            <a:spLocks/>
          </p:cNvSpPr>
          <p:nvPr/>
        </p:nvSpPr>
        <p:spPr>
          <a:xfrm>
            <a:off x="6346486" y="5364096"/>
            <a:ext cx="2133600" cy="2159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E81EA01-2D10-43C6-AFC1-159C59C14F40}" type="slidenum">
              <a:rPr lang="en-AU" sz="800" smtClean="0">
                <a:solidFill>
                  <a:srgbClr val="000000"/>
                </a:solidFill>
                <a:latin typeface="Calibri" panose="020F0502020204030204" pitchFamily="34" charset="0"/>
              </a:rPr>
              <a:pPr algn="r"/>
              <a:t>15</a:t>
            </a:fld>
            <a:endParaRPr lang="en-AU" sz="800" dirty="0">
              <a:solidFill>
                <a:srgbClr val="000000"/>
              </a:solidFill>
              <a:latin typeface="Calibri" panose="020F0502020204030204" pitchFamily="34" charset="0"/>
            </a:endParaRPr>
          </a:p>
        </p:txBody>
      </p:sp>
      <p:sp>
        <p:nvSpPr>
          <p:cNvPr id="13" name="Rectangle 12"/>
          <p:cNvSpPr/>
          <p:nvPr/>
        </p:nvSpPr>
        <p:spPr>
          <a:xfrm>
            <a:off x="385349" y="1916904"/>
            <a:ext cx="8433442" cy="648000"/>
          </a:xfrm>
          <a:prstGeom prst="rect">
            <a:avLst/>
          </a:prstGeom>
          <a:solidFill>
            <a:srgbClr val="C00000"/>
          </a:solidFill>
          <a:ln w="9525" cap="flat" cmpd="sng" algn="ctr">
            <a:noFill/>
            <a:prstDash val="solid"/>
          </a:ln>
          <a:effectLst>
            <a:outerShdw blurRad="40000" dist="23000" dir="5400000" rotWithShape="0">
              <a:srgbClr val="000000">
                <a:alpha val="35000"/>
              </a:srgbClr>
            </a:outerShdw>
          </a:effectLst>
        </p:spPr>
        <p:txBody>
          <a:bodyPr lIns="0" tIns="0" rIns="0" bIns="0" rtlCol="0" anchor="ctr"/>
          <a:lstStyle/>
          <a:p>
            <a:pPr algn="ctr"/>
            <a:r>
              <a:rPr lang="en-AU" sz="2400" b="1" dirty="0">
                <a:solidFill>
                  <a:srgbClr val="FFFFFF"/>
                </a:solidFill>
                <a:latin typeface="Calibri" panose="020F0502020204030204" pitchFamily="34" charset="0"/>
                <a:cs typeface="Arial"/>
                <a:sym typeface="Arial"/>
                <a:rtl val="0"/>
              </a:rPr>
              <a:t>Shaping the world</a:t>
            </a:r>
          </a:p>
        </p:txBody>
      </p:sp>
      <p:sp>
        <p:nvSpPr>
          <p:cNvPr id="16" name="Rectangle 15"/>
          <p:cNvSpPr/>
          <p:nvPr/>
        </p:nvSpPr>
        <p:spPr>
          <a:xfrm>
            <a:off x="94967" y="160292"/>
            <a:ext cx="4820550" cy="1005788"/>
          </a:xfrm>
          <a:prstGeom prst="rect">
            <a:avLst/>
          </a:prstGeom>
        </p:spPr>
        <p:txBody>
          <a:bodyPr wrap="none">
            <a:spAutoFit/>
          </a:bodyPr>
          <a:lstStyle/>
          <a:p>
            <a:pPr>
              <a:lnSpc>
                <a:spcPct val="106000"/>
              </a:lnSpc>
              <a:spcBef>
                <a:spcPct val="0"/>
              </a:spcBef>
              <a:buSzPct val="25000"/>
            </a:pPr>
            <a:r>
              <a:rPr lang="en-US" sz="2800" b="1" dirty="0">
                <a:latin typeface="Arial" charset="0"/>
                <a:cs typeface="Arial" charset="0"/>
              </a:rPr>
              <a:t>Focus and structure of the </a:t>
            </a:r>
            <a:endParaRPr lang="en-US" sz="2800" b="1" dirty="0" smtClean="0">
              <a:latin typeface="Arial" charset="0"/>
              <a:cs typeface="Arial" charset="0"/>
            </a:endParaRPr>
          </a:p>
          <a:p>
            <a:pPr>
              <a:lnSpc>
                <a:spcPct val="106000"/>
              </a:lnSpc>
              <a:spcBef>
                <a:spcPct val="0"/>
              </a:spcBef>
              <a:buSzPct val="25000"/>
            </a:pPr>
            <a:r>
              <a:rPr lang="en-US" sz="2800" b="1" dirty="0" smtClean="0">
                <a:latin typeface="Arial" charset="0"/>
                <a:cs typeface="Arial" charset="0"/>
              </a:rPr>
              <a:t>Strategy</a:t>
            </a:r>
            <a:endParaRPr lang="en-US" sz="2800" b="1" dirty="0">
              <a:latin typeface="Arial" charset="0"/>
              <a:cs typeface="Arial" charset="0"/>
            </a:endParaRPr>
          </a:p>
        </p:txBody>
      </p:sp>
      <p:pic>
        <p:nvPicPr>
          <p:cNvPr id="17" name="Picture 16"/>
          <p:cNvPicPr>
            <a:picLocks noChangeAspect="1"/>
          </p:cNvPicPr>
          <p:nvPr/>
        </p:nvPicPr>
        <p:blipFill>
          <a:blip r:embed="rId2"/>
          <a:stretch>
            <a:fillRect/>
          </a:stretch>
        </p:blipFill>
        <p:spPr>
          <a:xfrm>
            <a:off x="8316416" y="-20528"/>
            <a:ext cx="827584" cy="584201"/>
          </a:xfrm>
          <a:prstGeom prst="rect">
            <a:avLst/>
          </a:prstGeom>
        </p:spPr>
      </p:pic>
      <p:sp>
        <p:nvSpPr>
          <p:cNvPr id="18" name="TextBox 17"/>
          <p:cNvSpPr txBox="1"/>
          <p:nvPr/>
        </p:nvSpPr>
        <p:spPr>
          <a:xfrm>
            <a:off x="8730208" y="6300028"/>
            <a:ext cx="441146" cy="369332"/>
          </a:xfrm>
          <a:prstGeom prst="rect">
            <a:avLst/>
          </a:prstGeom>
          <a:noFill/>
        </p:spPr>
        <p:txBody>
          <a:bodyPr wrap="none" rtlCol="0">
            <a:spAutoFit/>
          </a:bodyPr>
          <a:lstStyle/>
          <a:p>
            <a:r>
              <a:rPr lang="en-US" dirty="0" smtClean="0"/>
              <a:t>18</a:t>
            </a:r>
            <a:endParaRPr lang="en-US" dirty="0"/>
          </a:p>
        </p:txBody>
      </p:sp>
      <p:pic>
        <p:nvPicPr>
          <p:cNvPr id="19"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Box 13"/>
          <p:cNvSpPr txBox="1"/>
          <p:nvPr/>
        </p:nvSpPr>
        <p:spPr>
          <a:xfrm>
            <a:off x="8730208" y="6444086"/>
            <a:ext cx="441146" cy="369332"/>
          </a:xfrm>
          <a:prstGeom prst="rect">
            <a:avLst/>
          </a:prstGeom>
          <a:noFill/>
        </p:spPr>
        <p:txBody>
          <a:bodyPr wrap="none" rtlCol="0">
            <a:spAutoFit/>
          </a:bodyPr>
          <a:lstStyle/>
          <a:p>
            <a:r>
              <a:rPr lang="en-US" dirty="0" smtClean="0">
                <a:solidFill>
                  <a:schemeClr val="tx2"/>
                </a:solidFill>
              </a:rPr>
              <a:t>15</a:t>
            </a:r>
            <a:endParaRPr lang="en-US" dirty="0">
              <a:solidFill>
                <a:schemeClr val="tx2"/>
              </a:solidFill>
            </a:endParaRPr>
          </a:p>
        </p:txBody>
      </p:sp>
    </p:spTree>
    <p:extLst>
      <p:ext uri="{BB962C8B-B14F-4D97-AF65-F5344CB8AC3E}">
        <p14:creationId xmlns:p14="http://schemas.microsoft.com/office/powerpoint/2010/main" val="1283061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2"/>
          </p:nvPr>
        </p:nvSpPr>
        <p:spPr/>
      </p:sp>
      <p:pic>
        <p:nvPicPr>
          <p:cNvPr id="307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8184" y="1"/>
            <a:ext cx="2915816"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61" y="0"/>
            <a:ext cx="2933675"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19214" y="1"/>
            <a:ext cx="3308969" cy="6857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2"/>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36000" y="41313"/>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itle 1"/>
          <p:cNvSpPr>
            <a:spLocks noGrp="1"/>
          </p:cNvSpPr>
          <p:nvPr>
            <p:ph type="title"/>
          </p:nvPr>
        </p:nvSpPr>
        <p:spPr>
          <a:xfrm>
            <a:off x="550952" y="1988841"/>
            <a:ext cx="5904656" cy="720080"/>
          </a:xfrm>
          <a:solidFill>
            <a:schemeClr val="accent6"/>
          </a:solidFill>
        </p:spPr>
        <p:txBody>
          <a:bodyPr/>
          <a:lstStyle/>
          <a:p>
            <a:r>
              <a:rPr lang="en-US" sz="3600" dirty="0" smtClean="0"/>
              <a:t>#ShapeRMIT: Next steps</a:t>
            </a:r>
            <a:r>
              <a:rPr lang="en-US" sz="3600" dirty="0"/>
              <a:t/>
            </a:r>
            <a:br>
              <a:rPr lang="en-US" sz="3600" dirty="0"/>
            </a:br>
            <a:endParaRPr lang="en-AU" dirty="0"/>
          </a:p>
        </p:txBody>
      </p:sp>
      <p:sp>
        <p:nvSpPr>
          <p:cNvPr id="15" name="TextBox 14"/>
          <p:cNvSpPr txBox="1"/>
          <p:nvPr/>
        </p:nvSpPr>
        <p:spPr>
          <a:xfrm>
            <a:off x="8718833" y="6488668"/>
            <a:ext cx="441146" cy="369332"/>
          </a:xfrm>
          <a:prstGeom prst="rect">
            <a:avLst/>
          </a:prstGeom>
          <a:noFill/>
        </p:spPr>
        <p:txBody>
          <a:bodyPr wrap="none" rtlCol="0">
            <a:spAutoFit/>
          </a:bodyPr>
          <a:lstStyle/>
          <a:p>
            <a:r>
              <a:rPr lang="en-US" dirty="0" smtClean="0"/>
              <a:t>16</a:t>
            </a:r>
            <a:endParaRPr lang="en-US" dirty="0"/>
          </a:p>
        </p:txBody>
      </p:sp>
    </p:spTree>
    <p:extLst>
      <p:ext uri="{BB962C8B-B14F-4D97-AF65-F5344CB8AC3E}">
        <p14:creationId xmlns:p14="http://schemas.microsoft.com/office/powerpoint/2010/main" val="2906064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79512" y="179348"/>
            <a:ext cx="7199407" cy="1005788"/>
          </a:xfrm>
          <a:prstGeom prst="rect">
            <a:avLst/>
          </a:prstGeom>
        </p:spPr>
        <p:txBody>
          <a:bodyPr wrap="none">
            <a:spAutoFit/>
          </a:bodyPr>
          <a:lstStyle/>
          <a:p>
            <a:pPr fontAlgn="base">
              <a:lnSpc>
                <a:spcPct val="106000"/>
              </a:lnSpc>
              <a:spcBef>
                <a:spcPct val="0"/>
              </a:spcBef>
              <a:spcAft>
                <a:spcPct val="0"/>
              </a:spcAft>
              <a:buSzPct val="25000"/>
            </a:pPr>
            <a:r>
              <a:rPr lang="en-AU" sz="2800" b="1" dirty="0" smtClean="0">
                <a:latin typeface="Arial" charset="0"/>
                <a:ea typeface="Arial"/>
                <a:cs typeface="Arial" charset="0"/>
                <a:sym typeface="Arial" charset="0"/>
              </a:rPr>
              <a:t>Next steps: How can you and your teams</a:t>
            </a:r>
          </a:p>
          <a:p>
            <a:pPr fontAlgn="base">
              <a:lnSpc>
                <a:spcPct val="106000"/>
              </a:lnSpc>
              <a:spcBef>
                <a:spcPct val="0"/>
              </a:spcBef>
              <a:spcAft>
                <a:spcPct val="0"/>
              </a:spcAft>
              <a:buSzPct val="25000"/>
            </a:pPr>
            <a:r>
              <a:rPr lang="en-AU" sz="2800" b="1" dirty="0" smtClean="0">
                <a:latin typeface="Arial" charset="0"/>
                <a:ea typeface="Arial"/>
                <a:cs typeface="Arial" charset="0"/>
                <a:sym typeface="Arial" charset="0"/>
              </a:rPr>
              <a:t>stay involved?</a:t>
            </a:r>
            <a:endParaRPr lang="en-AU" sz="2800" b="1" dirty="0">
              <a:latin typeface="Arial" charset="0"/>
              <a:ea typeface="Arial"/>
              <a:cs typeface="Arial" charset="0"/>
              <a:sym typeface="Arial" charset="0"/>
            </a:endParaRPr>
          </a:p>
        </p:txBody>
      </p:sp>
      <p:sp>
        <p:nvSpPr>
          <p:cNvPr id="2" name="TextBox 1"/>
          <p:cNvSpPr txBox="1"/>
          <p:nvPr/>
        </p:nvSpPr>
        <p:spPr>
          <a:xfrm>
            <a:off x="251519" y="1793136"/>
            <a:ext cx="5515845" cy="3416320"/>
          </a:xfrm>
          <a:prstGeom prst="rect">
            <a:avLst/>
          </a:prstGeom>
          <a:noFill/>
        </p:spPr>
        <p:txBody>
          <a:bodyPr wrap="square" rtlCol="0">
            <a:spAutoFit/>
          </a:bodyPr>
          <a:lstStyle/>
          <a:p>
            <a:r>
              <a:rPr lang="en-AU" sz="2000" dirty="0" smtClean="0">
                <a:solidFill>
                  <a:schemeClr val="accent6"/>
                </a:solidFill>
              </a:rPr>
              <a:t>The conversation is continuing in many ways:</a:t>
            </a:r>
          </a:p>
          <a:p>
            <a:endParaRPr lang="en-AU" sz="2000" dirty="0" smtClean="0">
              <a:solidFill>
                <a:schemeClr val="accent6"/>
              </a:solidFill>
            </a:endParaRPr>
          </a:p>
          <a:p>
            <a:pPr marL="342900" indent="-342900">
              <a:buFont typeface="Arial" pitchFamily="34" charset="0"/>
              <a:buChar char="•"/>
            </a:pPr>
            <a:r>
              <a:rPr lang="en-AU" sz="2000" dirty="0" smtClean="0">
                <a:solidFill>
                  <a:schemeClr val="accent6"/>
                </a:solidFill>
              </a:rPr>
              <a:t>Get online! #ShapeRMIT online forum</a:t>
            </a:r>
          </a:p>
          <a:p>
            <a:pPr marL="342900" indent="-342900">
              <a:buFont typeface="Arial" pitchFamily="34" charset="0"/>
              <a:buChar char="•"/>
            </a:pPr>
            <a:endParaRPr lang="en-AU" sz="2000" dirty="0" smtClean="0">
              <a:solidFill>
                <a:schemeClr val="accent6"/>
              </a:solidFill>
            </a:endParaRPr>
          </a:p>
          <a:p>
            <a:pPr marL="342900" indent="-342900">
              <a:buFont typeface="Arial" pitchFamily="34" charset="0"/>
              <a:buChar char="•"/>
            </a:pPr>
            <a:r>
              <a:rPr lang="en-AU" sz="2000" dirty="0" smtClean="0">
                <a:solidFill>
                  <a:schemeClr val="accent6"/>
                </a:solidFill>
              </a:rPr>
              <a:t>Catalyst kit – materials online to help you conduct workshops (available online)</a:t>
            </a:r>
          </a:p>
          <a:p>
            <a:pPr marL="342900" indent="-342900">
              <a:buFont typeface="Arial" pitchFamily="34" charset="0"/>
              <a:buChar char="•"/>
            </a:pPr>
            <a:endParaRPr lang="en-AU" sz="2000" dirty="0">
              <a:solidFill>
                <a:schemeClr val="accent6"/>
              </a:solidFill>
            </a:endParaRPr>
          </a:p>
          <a:p>
            <a:pPr marL="342900" indent="-342900">
              <a:buFont typeface="Arial" pitchFamily="34" charset="0"/>
              <a:buChar char="•"/>
            </a:pPr>
            <a:r>
              <a:rPr lang="en-AU" sz="2000" dirty="0" smtClean="0">
                <a:solidFill>
                  <a:schemeClr val="accent6"/>
                </a:solidFill>
              </a:rPr>
              <a:t>Directions Paper – paper to be released that covers the journey so far, key feedback and illustrates RMIT’s future direction</a:t>
            </a:r>
            <a:endParaRPr lang="en-AU" sz="1600" dirty="0">
              <a:solidFill>
                <a:schemeClr val="accent6"/>
              </a:solidFill>
            </a:endParaRPr>
          </a:p>
          <a:p>
            <a:endParaRPr lang="en-AU" sz="1600" dirty="0" smtClean="0">
              <a:solidFill>
                <a:schemeClr val="accent6"/>
              </a:solidFill>
            </a:endParaRPr>
          </a:p>
        </p:txBody>
      </p:sp>
      <p:sp>
        <p:nvSpPr>
          <p:cNvPr id="3" name="TextBox 2"/>
          <p:cNvSpPr txBox="1"/>
          <p:nvPr/>
        </p:nvSpPr>
        <p:spPr>
          <a:xfrm>
            <a:off x="467544" y="6033482"/>
            <a:ext cx="8154393" cy="707886"/>
          </a:xfrm>
          <a:prstGeom prst="rect">
            <a:avLst/>
          </a:prstGeom>
          <a:noFill/>
        </p:spPr>
        <p:txBody>
          <a:bodyPr wrap="square" rtlCol="0">
            <a:spAutoFit/>
          </a:bodyPr>
          <a:lstStyle/>
          <a:p>
            <a:r>
              <a:rPr lang="en-AU" sz="4000" b="1" dirty="0">
                <a:solidFill>
                  <a:srgbClr val="DC291E"/>
                </a:solidFill>
                <a:latin typeface="Arial" charset="0"/>
                <a:ea typeface="Arial"/>
                <a:cs typeface="Arial" charset="0"/>
                <a:sym typeface="Arial" charset="0"/>
              </a:rPr>
              <a:t>How will </a:t>
            </a:r>
            <a:r>
              <a:rPr lang="en-AU" sz="4000" b="1" dirty="0" smtClean="0">
                <a:solidFill>
                  <a:srgbClr val="DC291E"/>
                </a:solidFill>
                <a:latin typeface="Arial" charset="0"/>
                <a:ea typeface="Arial"/>
                <a:cs typeface="Arial" charset="0"/>
                <a:sym typeface="Arial" charset="0"/>
              </a:rPr>
              <a:t>you #ShapeRMIT</a:t>
            </a:r>
            <a:r>
              <a:rPr lang="en-AU" sz="4000" b="1" dirty="0">
                <a:solidFill>
                  <a:srgbClr val="DC291E"/>
                </a:solidFill>
                <a:latin typeface="Arial" charset="0"/>
                <a:ea typeface="Arial"/>
                <a:cs typeface="Arial" charset="0"/>
                <a:sym typeface="Arial" charset="0"/>
              </a:rPr>
              <a:t>? </a:t>
            </a:r>
            <a:endParaRPr lang="en-AU" sz="4000" dirty="0"/>
          </a:p>
        </p:txBody>
      </p:sp>
      <p:sp>
        <p:nvSpPr>
          <p:cNvPr id="27" name="TextBox 26"/>
          <p:cNvSpPr txBox="1"/>
          <p:nvPr/>
        </p:nvSpPr>
        <p:spPr>
          <a:xfrm>
            <a:off x="8730208" y="6434414"/>
            <a:ext cx="441146" cy="369332"/>
          </a:xfrm>
          <a:prstGeom prst="rect">
            <a:avLst/>
          </a:prstGeom>
          <a:noFill/>
        </p:spPr>
        <p:txBody>
          <a:bodyPr wrap="none" rtlCol="0">
            <a:spAutoFit/>
          </a:bodyPr>
          <a:lstStyle/>
          <a:p>
            <a:r>
              <a:rPr lang="en-US" dirty="0" smtClean="0">
                <a:solidFill>
                  <a:schemeClr val="tx2"/>
                </a:solidFill>
              </a:rPr>
              <a:t>17</a:t>
            </a:r>
            <a:endParaRPr lang="en-US" dirty="0">
              <a:solidFill>
                <a:schemeClr val="tx2"/>
              </a:solidFill>
            </a:endParaRPr>
          </a:p>
        </p:txBody>
      </p:sp>
      <p:pic>
        <p:nvPicPr>
          <p:cNvPr id="28" name="Picture 27"/>
          <p:cNvPicPr>
            <a:picLocks noChangeAspect="1"/>
          </p:cNvPicPr>
          <p:nvPr/>
        </p:nvPicPr>
        <p:blipFill>
          <a:blip r:embed="rId2"/>
          <a:stretch>
            <a:fillRect/>
          </a:stretch>
        </p:blipFill>
        <p:spPr>
          <a:xfrm>
            <a:off x="8316416" y="-20528"/>
            <a:ext cx="827584" cy="584201"/>
          </a:xfrm>
          <a:prstGeom prst="rect">
            <a:avLst/>
          </a:prstGeom>
        </p:spPr>
      </p:pic>
      <p:pic>
        <p:nvPicPr>
          <p:cNvPr id="8"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6176" y="1916832"/>
            <a:ext cx="2592537" cy="29711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009299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199" y="1700808"/>
            <a:ext cx="4762873" cy="4145414"/>
          </a:xfrm>
        </p:spPr>
        <p:txBody>
          <a:bodyPr>
            <a:normAutofit fontScale="77500" lnSpcReduction="20000"/>
          </a:bodyPr>
          <a:lstStyle/>
          <a:p>
            <a:pPr defTabSz="914400">
              <a:lnSpc>
                <a:spcPct val="150000"/>
              </a:lnSpc>
              <a:buFont typeface="Arial" pitchFamily="34" charset="0"/>
              <a:buChar char="•"/>
            </a:pPr>
            <a:r>
              <a:rPr lang="en-AU" sz="2800" kern="1300" dirty="0">
                <a:latin typeface="+mn-lt"/>
              </a:rPr>
              <a:t>Key engagement piece to take the project to the next </a:t>
            </a:r>
            <a:r>
              <a:rPr lang="en-AU" sz="2600" dirty="0">
                <a:latin typeface="+mn-lt"/>
              </a:rPr>
              <a:t>level</a:t>
            </a:r>
          </a:p>
          <a:p>
            <a:pPr defTabSz="914400">
              <a:lnSpc>
                <a:spcPct val="150000"/>
              </a:lnSpc>
              <a:buFont typeface="Arial" pitchFamily="34" charset="0"/>
              <a:buChar char="•"/>
            </a:pPr>
            <a:r>
              <a:rPr lang="en-AU" sz="2800" kern="1300" dirty="0">
                <a:latin typeface="+mn-lt"/>
              </a:rPr>
              <a:t>Canvassing themes such as</a:t>
            </a:r>
            <a:r>
              <a:rPr lang="en-AU" sz="2800" kern="1300" dirty="0" smtClean="0">
                <a:latin typeface="+mn-lt"/>
              </a:rPr>
              <a:t>:</a:t>
            </a:r>
            <a:endParaRPr lang="en-AU" sz="2800" dirty="0">
              <a:latin typeface="+mn-lt"/>
            </a:endParaRPr>
          </a:p>
          <a:p>
            <a:pPr defTabSz="914400">
              <a:lnSpc>
                <a:spcPct val="150000"/>
              </a:lnSpc>
              <a:spcAft>
                <a:spcPts val="1200"/>
              </a:spcAft>
              <a:buFont typeface="Wingdings" pitchFamily="2" charset="2"/>
              <a:buChar char="Ø"/>
            </a:pPr>
            <a:r>
              <a:rPr lang="en-AU" sz="2800" dirty="0">
                <a:latin typeface="+mn-lt"/>
              </a:rPr>
              <a:t>What you’ve said, so far</a:t>
            </a:r>
          </a:p>
          <a:p>
            <a:pPr defTabSz="914400">
              <a:lnSpc>
                <a:spcPct val="150000"/>
              </a:lnSpc>
              <a:spcAft>
                <a:spcPts val="1200"/>
              </a:spcAft>
              <a:buFont typeface="Wingdings" pitchFamily="2" charset="2"/>
              <a:buChar char="Ø"/>
            </a:pPr>
            <a:r>
              <a:rPr lang="en-AU" sz="2800" dirty="0">
                <a:latin typeface="+mn-lt"/>
              </a:rPr>
              <a:t>Where we are </a:t>
            </a:r>
            <a:r>
              <a:rPr lang="en-AU" sz="2800" dirty="0" smtClean="0">
                <a:latin typeface="+mn-lt"/>
              </a:rPr>
              <a:t>today?</a:t>
            </a:r>
          </a:p>
          <a:p>
            <a:pPr defTabSz="914400">
              <a:lnSpc>
                <a:spcPct val="150000"/>
              </a:lnSpc>
              <a:spcAft>
                <a:spcPts val="1200"/>
              </a:spcAft>
              <a:buFont typeface="Wingdings" pitchFamily="2" charset="2"/>
              <a:buChar char="Ø"/>
            </a:pPr>
            <a:r>
              <a:rPr lang="en-AU" sz="2800" dirty="0">
                <a:latin typeface="+mn-lt"/>
              </a:rPr>
              <a:t>W</a:t>
            </a:r>
            <a:r>
              <a:rPr lang="en-AU" sz="2800" dirty="0" smtClean="0">
                <a:latin typeface="+mn-lt"/>
              </a:rPr>
              <a:t>here </a:t>
            </a:r>
            <a:r>
              <a:rPr lang="en-AU" sz="2800" dirty="0">
                <a:latin typeface="+mn-lt"/>
              </a:rPr>
              <a:t>we are </a:t>
            </a:r>
            <a:r>
              <a:rPr lang="en-AU" sz="2800" dirty="0" smtClean="0">
                <a:latin typeface="+mn-lt"/>
              </a:rPr>
              <a:t>going?</a:t>
            </a:r>
            <a:endParaRPr lang="en-AU" sz="2800" dirty="0">
              <a:latin typeface="+mn-lt"/>
            </a:endParaRPr>
          </a:p>
          <a:p>
            <a:pPr lvl="0" defTabSz="914400">
              <a:lnSpc>
                <a:spcPct val="150000"/>
              </a:lnSpc>
              <a:spcAft>
                <a:spcPts val="1200"/>
              </a:spcAft>
              <a:buFont typeface="Wingdings" pitchFamily="2" charset="2"/>
              <a:buChar char="Ø"/>
            </a:pPr>
            <a:r>
              <a:rPr lang="en-AU" sz="2800" dirty="0">
                <a:latin typeface="+mn-lt"/>
              </a:rPr>
              <a:t>What happens next?</a:t>
            </a:r>
          </a:p>
          <a:p>
            <a:pPr marL="114300" indent="0">
              <a:buNone/>
            </a:pPr>
            <a:endParaRPr lang="en-AU" dirty="0"/>
          </a:p>
        </p:txBody>
      </p:sp>
      <p:sp>
        <p:nvSpPr>
          <p:cNvPr id="4" name="Title 3"/>
          <p:cNvSpPr>
            <a:spLocks noGrp="1"/>
          </p:cNvSpPr>
          <p:nvPr>
            <p:ph type="title"/>
          </p:nvPr>
        </p:nvSpPr>
        <p:spPr>
          <a:xfrm>
            <a:off x="323528" y="404664"/>
            <a:ext cx="5258028" cy="1168232"/>
          </a:xfrm>
        </p:spPr>
        <p:txBody>
          <a:bodyPr/>
          <a:lstStyle/>
          <a:p>
            <a:pPr defTabSz="914400" fontAlgn="base">
              <a:lnSpc>
                <a:spcPct val="106000"/>
              </a:lnSpc>
              <a:spcBef>
                <a:spcPct val="0"/>
              </a:spcBef>
              <a:spcAft>
                <a:spcPct val="0"/>
              </a:spcAft>
              <a:buSzPct val="25000"/>
            </a:pPr>
            <a:r>
              <a:rPr lang="en-AU" b="1" dirty="0">
                <a:latin typeface="Arial" charset="0"/>
                <a:ea typeface="Arial"/>
                <a:cs typeface="Arial" charset="0"/>
              </a:rPr>
              <a:t>Directions Paper</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2080" y="1484784"/>
            <a:ext cx="3600993" cy="45365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8730208" y="6434414"/>
            <a:ext cx="441146" cy="369332"/>
          </a:xfrm>
          <a:prstGeom prst="rect">
            <a:avLst/>
          </a:prstGeom>
          <a:noFill/>
        </p:spPr>
        <p:txBody>
          <a:bodyPr wrap="none" rtlCol="0">
            <a:spAutoFit/>
          </a:bodyPr>
          <a:lstStyle/>
          <a:p>
            <a:r>
              <a:rPr lang="en-US" dirty="0" smtClean="0">
                <a:solidFill>
                  <a:schemeClr val="tx2"/>
                </a:solidFill>
              </a:rPr>
              <a:t>18</a:t>
            </a:r>
            <a:endParaRPr lang="en-US" dirty="0">
              <a:solidFill>
                <a:schemeClr val="tx2"/>
              </a:solidFill>
            </a:endParaRPr>
          </a:p>
        </p:txBody>
      </p:sp>
    </p:spTree>
    <p:extLst>
      <p:ext uri="{BB962C8B-B14F-4D97-AF65-F5344CB8AC3E}">
        <p14:creationId xmlns:p14="http://schemas.microsoft.com/office/powerpoint/2010/main" val="289896386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23850" y="1835774"/>
            <a:ext cx="7632896" cy="3897482"/>
          </a:xfrm>
        </p:spPr>
        <p:txBody>
          <a:bodyPr/>
          <a:lstStyle/>
          <a:p>
            <a:pPr marL="114300" indent="0">
              <a:lnSpc>
                <a:spcPct val="150000"/>
              </a:lnSpc>
              <a:spcAft>
                <a:spcPts val="0"/>
              </a:spcAft>
              <a:buNone/>
            </a:pPr>
            <a:r>
              <a:rPr lang="en-AU" sz="2000" dirty="0" smtClean="0"/>
              <a:t>Mid August					Directions Paper launch</a:t>
            </a:r>
          </a:p>
          <a:p>
            <a:pPr marL="114300" indent="0">
              <a:lnSpc>
                <a:spcPct val="150000"/>
              </a:lnSpc>
              <a:spcAft>
                <a:spcPts val="0"/>
              </a:spcAft>
              <a:buNone/>
            </a:pPr>
            <a:r>
              <a:rPr lang="en-AU" sz="2000" dirty="0" smtClean="0"/>
              <a:t>August + September		Drafting and testing the thinking</a:t>
            </a:r>
          </a:p>
          <a:p>
            <a:pPr marL="114300" indent="0">
              <a:lnSpc>
                <a:spcPct val="150000"/>
              </a:lnSpc>
              <a:spcAft>
                <a:spcPts val="0"/>
              </a:spcAft>
              <a:buNone/>
            </a:pPr>
            <a:r>
              <a:rPr lang="en-AU" sz="2000" dirty="0" smtClean="0"/>
              <a:t>October – November		Finalising draft </a:t>
            </a:r>
          </a:p>
          <a:p>
            <a:pPr marL="114300" indent="0">
              <a:lnSpc>
                <a:spcPct val="150000"/>
              </a:lnSpc>
              <a:spcAft>
                <a:spcPts val="0"/>
              </a:spcAft>
              <a:buNone/>
            </a:pPr>
            <a:r>
              <a:rPr lang="en-AU" sz="2000" dirty="0" smtClean="0"/>
              <a:t>November	- December		Launch</a:t>
            </a:r>
            <a:r>
              <a:rPr lang="en-AU" sz="2000" dirty="0"/>
              <a:t> </a:t>
            </a:r>
            <a:r>
              <a:rPr lang="en-AU" sz="2000" dirty="0" smtClean="0"/>
              <a:t>&amp; Implementation</a:t>
            </a:r>
            <a:endParaRPr lang="en-AU" sz="2000" dirty="0"/>
          </a:p>
        </p:txBody>
      </p:sp>
      <p:sp>
        <p:nvSpPr>
          <p:cNvPr id="4" name="Title 3"/>
          <p:cNvSpPr>
            <a:spLocks noGrp="1"/>
          </p:cNvSpPr>
          <p:nvPr>
            <p:ph type="title"/>
          </p:nvPr>
        </p:nvSpPr>
        <p:spPr>
          <a:xfrm>
            <a:off x="179512" y="116632"/>
            <a:ext cx="5258028" cy="720080"/>
          </a:xfrm>
        </p:spPr>
        <p:txBody>
          <a:bodyPr/>
          <a:lstStyle/>
          <a:p>
            <a:r>
              <a:rPr lang="en-AU" sz="2800" b="1" kern="1200" dirty="0">
                <a:latin typeface="Arial" charset="0"/>
                <a:cs typeface="Arial" charset="0"/>
              </a:rPr>
              <a:t>Key dates</a:t>
            </a:r>
          </a:p>
        </p:txBody>
      </p:sp>
      <p:pic>
        <p:nvPicPr>
          <p:cNvPr id="12" name="Picture 11"/>
          <p:cNvPicPr>
            <a:picLocks noChangeAspect="1"/>
          </p:cNvPicPr>
          <p:nvPr/>
        </p:nvPicPr>
        <p:blipFill>
          <a:blip r:embed="rId2"/>
          <a:stretch>
            <a:fillRect/>
          </a:stretch>
        </p:blipFill>
        <p:spPr>
          <a:xfrm>
            <a:off x="8316416" y="-20528"/>
            <a:ext cx="827584" cy="584201"/>
          </a:xfrm>
          <a:prstGeom prst="rect">
            <a:avLst/>
          </a:prstGeom>
        </p:spPr>
      </p:pic>
      <p:pic>
        <p:nvPicPr>
          <p:cNvPr id="7"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0152" y="3774157"/>
            <a:ext cx="2627840" cy="2535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8730208" y="6434414"/>
            <a:ext cx="441146" cy="369332"/>
          </a:xfrm>
          <a:prstGeom prst="rect">
            <a:avLst/>
          </a:prstGeom>
          <a:noFill/>
        </p:spPr>
        <p:txBody>
          <a:bodyPr wrap="none" rtlCol="0">
            <a:spAutoFit/>
          </a:bodyPr>
          <a:lstStyle/>
          <a:p>
            <a:r>
              <a:rPr lang="en-US" dirty="0" smtClean="0">
                <a:solidFill>
                  <a:schemeClr val="tx2"/>
                </a:solidFill>
              </a:rPr>
              <a:t>19</a:t>
            </a:r>
            <a:endParaRPr lang="en-US" dirty="0">
              <a:solidFill>
                <a:schemeClr val="tx2"/>
              </a:solidFill>
            </a:endParaRPr>
          </a:p>
        </p:txBody>
      </p:sp>
    </p:spTree>
    <p:extLst>
      <p:ext uri="{BB962C8B-B14F-4D97-AF65-F5344CB8AC3E}">
        <p14:creationId xmlns:p14="http://schemas.microsoft.com/office/powerpoint/2010/main" val="971243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Contents</a:t>
            </a:r>
            <a:endParaRPr lang="en-AU" dirty="0"/>
          </a:p>
        </p:txBody>
      </p:sp>
      <p:sp>
        <p:nvSpPr>
          <p:cNvPr id="3" name="Text Placeholder 2"/>
          <p:cNvSpPr>
            <a:spLocks noGrp="1"/>
          </p:cNvSpPr>
          <p:nvPr>
            <p:ph type="body" sz="quarter" idx="10"/>
          </p:nvPr>
        </p:nvSpPr>
        <p:spPr>
          <a:xfrm>
            <a:off x="457200" y="1556793"/>
            <a:ext cx="8229600" cy="4498136"/>
          </a:xfrm>
        </p:spPr>
        <p:txBody>
          <a:bodyPr>
            <a:normAutofit fontScale="92500" lnSpcReduction="20000"/>
          </a:bodyPr>
          <a:lstStyle/>
          <a:p>
            <a:pPr marL="171450" indent="-171450">
              <a:lnSpc>
                <a:spcPct val="100000"/>
              </a:lnSpc>
              <a:spcBef>
                <a:spcPts val="1200"/>
              </a:spcBef>
              <a:spcAft>
                <a:spcPts val="1200"/>
              </a:spcAft>
              <a:buFont typeface="Arial" pitchFamily="34" charset="0"/>
              <a:buChar char="•"/>
            </a:pPr>
            <a:r>
              <a:rPr lang="en-AU" sz="2400" b="1" dirty="0" smtClean="0"/>
              <a:t>#ShapeRMIT: The journey so far</a:t>
            </a:r>
          </a:p>
          <a:p>
            <a:pPr marL="342900" indent="-342900">
              <a:lnSpc>
                <a:spcPct val="100000"/>
              </a:lnSpc>
              <a:spcBef>
                <a:spcPts val="1200"/>
              </a:spcBef>
              <a:spcAft>
                <a:spcPts val="1200"/>
              </a:spcAft>
              <a:buFont typeface="Wingdings" pitchFamily="2" charset="2"/>
              <a:buChar char="Ø"/>
            </a:pPr>
            <a:r>
              <a:rPr lang="en-AU" sz="2400" dirty="0"/>
              <a:t>Have you been involved in the conversation?</a:t>
            </a:r>
          </a:p>
          <a:p>
            <a:pPr marL="342900" indent="-342900">
              <a:lnSpc>
                <a:spcPct val="100000"/>
              </a:lnSpc>
              <a:spcBef>
                <a:spcPts val="1200"/>
              </a:spcBef>
              <a:spcAft>
                <a:spcPts val="1200"/>
              </a:spcAft>
              <a:buFont typeface="Wingdings" pitchFamily="2" charset="2"/>
              <a:buChar char="Ø"/>
            </a:pPr>
            <a:r>
              <a:rPr lang="en-AU" sz="2400" dirty="0"/>
              <a:t>Illustrative feedback</a:t>
            </a:r>
          </a:p>
          <a:p>
            <a:pPr marL="171450" indent="-171450">
              <a:lnSpc>
                <a:spcPct val="100000"/>
              </a:lnSpc>
              <a:spcBef>
                <a:spcPts val="1200"/>
              </a:spcBef>
              <a:spcAft>
                <a:spcPts val="1200"/>
              </a:spcAft>
              <a:buFont typeface="Arial" pitchFamily="34" charset="0"/>
              <a:buChar char="•"/>
            </a:pPr>
            <a:r>
              <a:rPr lang="en-AU" sz="2400" b="1" dirty="0" smtClean="0"/>
              <a:t>The developing strategy</a:t>
            </a:r>
          </a:p>
          <a:p>
            <a:pPr marL="171450" indent="-171450">
              <a:lnSpc>
                <a:spcPct val="100000"/>
              </a:lnSpc>
              <a:spcBef>
                <a:spcPts val="1200"/>
              </a:spcBef>
              <a:spcAft>
                <a:spcPts val="1200"/>
              </a:spcAft>
              <a:buFont typeface="Arial" pitchFamily="34" charset="0"/>
              <a:buChar char="•"/>
            </a:pPr>
            <a:r>
              <a:rPr lang="en-AU" sz="2400" dirty="0" smtClean="0"/>
              <a:t>Transition from seven themes into developing goals</a:t>
            </a:r>
          </a:p>
          <a:p>
            <a:pPr marL="171450" indent="-171450">
              <a:lnSpc>
                <a:spcPct val="100000"/>
              </a:lnSpc>
              <a:spcBef>
                <a:spcPts val="1200"/>
              </a:spcBef>
              <a:spcAft>
                <a:spcPts val="1200"/>
              </a:spcAft>
              <a:buFont typeface="Arial" pitchFamily="34" charset="0"/>
              <a:buChar char="•"/>
            </a:pPr>
            <a:r>
              <a:rPr lang="en-AU" sz="2400" b="1" dirty="0" smtClean="0"/>
              <a:t>Next steps</a:t>
            </a:r>
            <a:r>
              <a:rPr lang="en-AU" sz="2400" dirty="0" smtClean="0"/>
              <a:t> </a:t>
            </a:r>
          </a:p>
          <a:p>
            <a:pPr marL="342900" indent="-342900">
              <a:lnSpc>
                <a:spcPct val="100000"/>
              </a:lnSpc>
              <a:spcBef>
                <a:spcPts val="1200"/>
              </a:spcBef>
              <a:spcAft>
                <a:spcPts val="1200"/>
              </a:spcAft>
              <a:buFont typeface="Wingdings" pitchFamily="2" charset="2"/>
              <a:buChar char="Ø"/>
            </a:pPr>
            <a:r>
              <a:rPr lang="en-AU" sz="2400" dirty="0" smtClean="0"/>
              <a:t>Key dates</a:t>
            </a:r>
          </a:p>
          <a:p>
            <a:pPr marL="342900" indent="-342900">
              <a:lnSpc>
                <a:spcPct val="100000"/>
              </a:lnSpc>
              <a:spcBef>
                <a:spcPts val="1200"/>
              </a:spcBef>
              <a:spcAft>
                <a:spcPts val="1200"/>
              </a:spcAft>
              <a:buFont typeface="Wingdings" pitchFamily="2" charset="2"/>
              <a:buChar char="Ø"/>
            </a:pPr>
            <a:r>
              <a:rPr lang="en-AU" sz="2400" dirty="0"/>
              <a:t>W</a:t>
            </a:r>
            <a:r>
              <a:rPr lang="en-AU" sz="2400" dirty="0" smtClean="0"/>
              <a:t>ays to be engaged</a:t>
            </a:r>
            <a:endParaRPr lang="en-AU" sz="2400" dirty="0"/>
          </a:p>
        </p:txBody>
      </p:sp>
      <p:sp>
        <p:nvSpPr>
          <p:cNvPr id="4" name="TextBox 3"/>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2</a:t>
            </a:r>
            <a:endParaRPr lang="en-US" dirty="0">
              <a:solidFill>
                <a:schemeClr val="tx2"/>
              </a:solidFill>
            </a:endParaRPr>
          </a:p>
        </p:txBody>
      </p:sp>
    </p:spTree>
    <p:extLst>
      <p:ext uri="{BB962C8B-B14F-4D97-AF65-F5344CB8AC3E}">
        <p14:creationId xmlns:p14="http://schemas.microsoft.com/office/powerpoint/2010/main" val="867341329"/>
      </p:ext>
    </p:extLst>
  </p:cSld>
  <p:clrMapOvr>
    <a:masterClrMapping/>
  </p:clrMapOvr>
  <p:transition xmlns:p14="http://schemas.microsoft.com/office/powerpoint/2010/mai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79512" y="179348"/>
            <a:ext cx="1983235" cy="516680"/>
          </a:xfrm>
          <a:prstGeom prst="rect">
            <a:avLst/>
          </a:prstGeom>
        </p:spPr>
        <p:txBody>
          <a:bodyPr wrap="none">
            <a:spAutoFit/>
          </a:bodyPr>
          <a:lstStyle/>
          <a:p>
            <a:pPr fontAlgn="base">
              <a:lnSpc>
                <a:spcPct val="106000"/>
              </a:lnSpc>
              <a:spcBef>
                <a:spcPct val="0"/>
              </a:spcBef>
              <a:spcAft>
                <a:spcPct val="0"/>
              </a:spcAft>
              <a:buSzPct val="25000"/>
            </a:pPr>
            <a:r>
              <a:rPr lang="en-AU" sz="2800" b="1" dirty="0" smtClean="0">
                <a:latin typeface="Arial" charset="0"/>
                <a:ea typeface="Arial"/>
                <a:cs typeface="Arial" charset="0"/>
                <a:sym typeface="Arial" charset="0"/>
              </a:rPr>
              <a:t>Thank you</a:t>
            </a:r>
            <a:endParaRPr lang="en-AU" sz="2800" b="1" dirty="0">
              <a:latin typeface="Arial" charset="0"/>
              <a:ea typeface="Arial"/>
              <a:cs typeface="Arial" charset="0"/>
              <a:sym typeface="Arial" charset="0"/>
            </a:endParaRPr>
          </a:p>
        </p:txBody>
      </p:sp>
      <p:sp>
        <p:nvSpPr>
          <p:cNvPr id="2" name="TextBox 1"/>
          <p:cNvSpPr txBox="1"/>
          <p:nvPr/>
        </p:nvSpPr>
        <p:spPr>
          <a:xfrm>
            <a:off x="389512" y="1700808"/>
            <a:ext cx="7488832" cy="923330"/>
          </a:xfrm>
          <a:prstGeom prst="rect">
            <a:avLst/>
          </a:prstGeom>
          <a:noFill/>
        </p:spPr>
        <p:txBody>
          <a:bodyPr wrap="square" rtlCol="0">
            <a:spAutoFit/>
          </a:bodyPr>
          <a:lstStyle/>
          <a:p>
            <a:r>
              <a:rPr lang="en-AU" b="1" dirty="0" smtClean="0">
                <a:solidFill>
                  <a:schemeClr val="accent6"/>
                </a:solidFill>
              </a:rPr>
              <a:t>Want to get in touch? </a:t>
            </a:r>
          </a:p>
          <a:p>
            <a:r>
              <a:rPr lang="en-AU" dirty="0" smtClean="0">
                <a:solidFill>
                  <a:schemeClr val="accent6"/>
                </a:solidFill>
                <a:hlinkClick r:id="rId3"/>
              </a:rPr>
              <a:t>https</a:t>
            </a:r>
            <a:r>
              <a:rPr lang="en-AU" dirty="0">
                <a:solidFill>
                  <a:schemeClr val="accent6"/>
                </a:solidFill>
                <a:hlinkClick r:id="rId3"/>
              </a:rPr>
              <a:t>://shapermit.com</a:t>
            </a:r>
            <a:r>
              <a:rPr lang="en-AU" dirty="0" smtClean="0">
                <a:solidFill>
                  <a:schemeClr val="accent6"/>
                </a:solidFill>
                <a:hlinkClick r:id="rId3"/>
              </a:rPr>
              <a:t>/</a:t>
            </a:r>
            <a:endParaRPr lang="en-AU" dirty="0" smtClean="0">
              <a:solidFill>
                <a:schemeClr val="accent6"/>
              </a:solidFill>
            </a:endParaRPr>
          </a:p>
          <a:p>
            <a:r>
              <a:rPr lang="en-AU" dirty="0">
                <a:solidFill>
                  <a:schemeClr val="accent6"/>
                </a:solidFill>
                <a:hlinkClick r:id="rId4"/>
              </a:rPr>
              <a:t>s</a:t>
            </a:r>
            <a:r>
              <a:rPr lang="en-AU" dirty="0" smtClean="0">
                <a:solidFill>
                  <a:schemeClr val="accent6"/>
                </a:solidFill>
                <a:hlinkClick r:id="rId4"/>
              </a:rPr>
              <a:t>hape.rmit@edu.au</a:t>
            </a:r>
            <a:r>
              <a:rPr lang="en-AU" dirty="0" smtClean="0">
                <a:solidFill>
                  <a:schemeClr val="accent6"/>
                </a:solidFill>
              </a:rPr>
              <a:t> </a:t>
            </a:r>
          </a:p>
        </p:txBody>
      </p:sp>
      <p:sp>
        <p:nvSpPr>
          <p:cNvPr id="6" name="TextBox 5"/>
          <p:cNvSpPr txBox="1"/>
          <p:nvPr/>
        </p:nvSpPr>
        <p:spPr>
          <a:xfrm>
            <a:off x="8730208" y="6434414"/>
            <a:ext cx="441146" cy="369332"/>
          </a:xfrm>
          <a:prstGeom prst="rect">
            <a:avLst/>
          </a:prstGeom>
          <a:noFill/>
        </p:spPr>
        <p:txBody>
          <a:bodyPr wrap="none" rtlCol="0">
            <a:spAutoFit/>
          </a:bodyPr>
          <a:lstStyle/>
          <a:p>
            <a:r>
              <a:rPr lang="en-US" dirty="0" smtClean="0">
                <a:solidFill>
                  <a:schemeClr val="accent6"/>
                </a:solidFill>
              </a:rPr>
              <a:t>20</a:t>
            </a:r>
            <a:endParaRPr lang="en-US" dirty="0">
              <a:solidFill>
                <a:schemeClr val="accent6"/>
              </a:solidFill>
            </a:endParaRPr>
          </a:p>
        </p:txBody>
      </p:sp>
      <p:pic>
        <p:nvPicPr>
          <p:cNvPr id="7" name="Picture 6"/>
          <p:cNvPicPr>
            <a:picLocks noChangeAspect="1"/>
          </p:cNvPicPr>
          <p:nvPr/>
        </p:nvPicPr>
        <p:blipFill>
          <a:blip r:embed="rId5"/>
          <a:stretch>
            <a:fillRect/>
          </a:stretch>
        </p:blipFill>
        <p:spPr>
          <a:xfrm>
            <a:off x="8316416" y="-20528"/>
            <a:ext cx="827584" cy="584201"/>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1510765635"/>
              </p:ext>
            </p:extLst>
          </p:nvPr>
        </p:nvGraphicFramePr>
        <p:xfrm>
          <a:off x="405933" y="4005064"/>
          <a:ext cx="7200800" cy="1774516"/>
        </p:xfrm>
        <a:graphic>
          <a:graphicData uri="http://schemas.openxmlformats.org/drawingml/2006/table">
            <a:tbl>
              <a:tblPr firstRow="1" firstCol="1" bandRow="1">
                <a:tableStyleId>{72833802-FEF1-4C79-8D5D-14CF1EAF98D9}</a:tableStyleId>
              </a:tblPr>
              <a:tblGrid>
                <a:gridCol w="3600400"/>
                <a:gridCol w="3600400"/>
              </a:tblGrid>
              <a:tr h="273376">
                <a:tc gridSpan="2">
                  <a:txBody>
                    <a:bodyPr/>
                    <a:lstStyle/>
                    <a:p>
                      <a:pPr algn="ctr">
                        <a:lnSpc>
                          <a:spcPct val="115000"/>
                        </a:lnSpc>
                        <a:spcAft>
                          <a:spcPts val="0"/>
                        </a:spcAft>
                      </a:pPr>
                      <a:endParaRPr lang="en-AU" sz="1400" dirty="0">
                        <a:solidFill>
                          <a:schemeClr val="accent6"/>
                        </a:solidFill>
                        <a:effectLst/>
                        <a:latin typeface="Calibri"/>
                        <a:ea typeface="Calibri"/>
                        <a:cs typeface="Times New Roman"/>
                      </a:endParaRPr>
                    </a:p>
                  </a:txBody>
                  <a:tcPr marL="68580" marR="68580" marT="0" marB="0">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hMerge="1">
                  <a:txBody>
                    <a:bodyPr/>
                    <a:lstStyle/>
                    <a:p>
                      <a:pPr>
                        <a:lnSpc>
                          <a:spcPct val="115000"/>
                        </a:lnSpc>
                        <a:spcAft>
                          <a:spcPts val="0"/>
                        </a:spcAft>
                      </a:pPr>
                      <a:endParaRPr lang="en-AU" sz="1100" dirty="0">
                        <a:solidFill>
                          <a:schemeClr val="accent6"/>
                        </a:solidFill>
                        <a:effectLst/>
                        <a:latin typeface="Calibri"/>
                        <a:ea typeface="Calibri"/>
                        <a:cs typeface="Times New Roman"/>
                      </a:endParaRPr>
                    </a:p>
                  </a:txBody>
                  <a:tcPr marL="68580" marR="68580" marT="0" marB="0">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Madeleine Babiolakis</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David Glanz</a:t>
                      </a:r>
                      <a:endParaRPr lang="en-AU" sz="1400" b="0" kern="1200" dirty="0">
                        <a:solidFill>
                          <a:schemeClr val="accent6"/>
                        </a:solidFill>
                        <a:effectLst/>
                        <a:latin typeface="+mn-lt"/>
                        <a:ea typeface="+mn-ea"/>
                        <a:cs typeface="+mn-cs"/>
                      </a:endParaRPr>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Tom Bentley</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Anand Kulkarni</a:t>
                      </a:r>
                      <a:endParaRPr lang="en-AU" sz="1400" b="0" kern="1200" dirty="0">
                        <a:solidFill>
                          <a:schemeClr val="accent6"/>
                        </a:solidFill>
                        <a:effectLst/>
                        <a:latin typeface="+mn-lt"/>
                        <a:ea typeface="+mn-ea"/>
                        <a:cs typeface="+mn-cs"/>
                      </a:endParaRPr>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Ciannon Cazaly</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Jess Lee-Ack</a:t>
                      </a:r>
                      <a:endParaRPr lang="en-AU" sz="1400" b="0" kern="1200" dirty="0">
                        <a:solidFill>
                          <a:schemeClr val="accent6"/>
                        </a:solidFill>
                        <a:effectLst/>
                        <a:latin typeface="+mn-lt"/>
                        <a:ea typeface="+mn-ea"/>
                        <a:cs typeface="+mn-cs"/>
                      </a:endParaRPr>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Gabriela D’Souza</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Louise Robinson</a:t>
                      </a:r>
                      <a:endParaRPr lang="en-AU" sz="1400" b="0" kern="1200" dirty="0">
                        <a:solidFill>
                          <a:schemeClr val="accent6"/>
                        </a:solidFill>
                        <a:effectLst/>
                        <a:latin typeface="+mn-lt"/>
                        <a:ea typeface="+mn-ea"/>
                        <a:cs typeface="+mn-cs"/>
                      </a:endParaRPr>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Amber Douglas</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Renzo Scacco</a:t>
                      </a:r>
                      <a:endParaRPr lang="en-AU" sz="1400" b="0" kern="1200" dirty="0">
                        <a:solidFill>
                          <a:schemeClr val="accent6"/>
                        </a:solidFill>
                        <a:effectLst/>
                        <a:latin typeface="+mn-lt"/>
                        <a:ea typeface="+mn-ea"/>
                        <a:cs typeface="+mn-cs"/>
                      </a:endParaRPr>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214844">
                <a:tc>
                  <a:txBody>
                    <a:bodyPr/>
                    <a:lstStyle/>
                    <a:p>
                      <a:pPr marL="0" algn="l" defTabSz="457200" rtl="0" eaLnBrk="1" latinLnBrk="0" hangingPunct="1">
                        <a:lnSpc>
                          <a:spcPct val="115000"/>
                        </a:lnSpc>
                        <a:spcAft>
                          <a:spcPts val="0"/>
                        </a:spcAft>
                      </a:pPr>
                      <a:r>
                        <a:rPr lang="en-AU" sz="1400" b="0" kern="1200" dirty="0" smtClean="0">
                          <a:solidFill>
                            <a:schemeClr val="accent6"/>
                          </a:solidFill>
                          <a:effectLst/>
                          <a:latin typeface="+mn-lt"/>
                          <a:ea typeface="+mn-ea"/>
                          <a:cs typeface="+mn-cs"/>
                        </a:rPr>
                        <a:t>Claire Homsey</a:t>
                      </a:r>
                      <a:endParaRPr lang="en-AU" sz="1400" b="0" kern="1200" dirty="0">
                        <a:solidFill>
                          <a:schemeClr val="accent6"/>
                        </a:solidFill>
                        <a:effectLst/>
                        <a:latin typeface="+mn-lt"/>
                        <a:ea typeface="+mn-ea"/>
                        <a:cs typeface="+mn-cs"/>
                      </a:endParaRPr>
                    </a:p>
                  </a:txBody>
                  <a:tcPr marL="68580" marR="68580" marT="0" marB="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endParaRPr lang="en-AU" dirty="0"/>
                    </a:p>
                  </a:txBody>
                  <a:tcPr marL="68580" marR="68580" marT="0" marB="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bl>
          </a:graphicData>
        </a:graphic>
      </p:graphicFrame>
      <p:pic>
        <p:nvPicPr>
          <p:cNvPr id="10" name="Picture 2"/>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36000" y="-27384"/>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67544" y="3284984"/>
            <a:ext cx="4299027" cy="410882"/>
          </a:xfrm>
          <a:prstGeom prst="rect">
            <a:avLst/>
          </a:prstGeom>
        </p:spPr>
        <p:txBody>
          <a:bodyPr wrap="square">
            <a:spAutoFit/>
          </a:bodyPr>
          <a:lstStyle/>
          <a:p>
            <a:pPr lvl="0" algn="ctr" defTabSz="457200">
              <a:lnSpc>
                <a:spcPct val="115000"/>
              </a:lnSpc>
            </a:pPr>
            <a:r>
              <a:rPr lang="en-AU" b="1" dirty="0">
                <a:solidFill>
                  <a:srgbClr val="000000"/>
                </a:solidFill>
              </a:rPr>
              <a:t>#ShapeRMIT Project team contacts</a:t>
            </a:r>
            <a:endParaRPr lang="en-AU" b="1" dirty="0">
              <a:solidFill>
                <a:srgbClr val="000000"/>
              </a:solidFill>
              <a:latin typeface="Calibri"/>
              <a:ea typeface="Calibri"/>
              <a:cs typeface="Times New Roman"/>
            </a:endParaRPr>
          </a:p>
        </p:txBody>
      </p:sp>
    </p:spTree>
    <p:extLst>
      <p:ext uri="{BB962C8B-B14F-4D97-AF65-F5344CB8AC3E}">
        <p14:creationId xmlns:p14="http://schemas.microsoft.com/office/powerpoint/2010/main" val="4209914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AU"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a:spLocks noGrp="1"/>
          </p:cNvSpPr>
          <p:nvPr>
            <p:ph type="title"/>
          </p:nvPr>
        </p:nvSpPr>
        <p:spPr>
          <a:xfrm>
            <a:off x="1403648" y="2492895"/>
            <a:ext cx="6408712" cy="1113220"/>
          </a:xfrm>
          <a:solidFill>
            <a:schemeClr val="accent6"/>
          </a:solidFill>
        </p:spPr>
        <p:txBody>
          <a:bodyPr/>
          <a:lstStyle/>
          <a:p>
            <a:r>
              <a:rPr lang="en-US" sz="3200" dirty="0" smtClean="0">
                <a:latin typeface="Arial"/>
                <a:ea typeface="Arial"/>
                <a:cs typeface="Arial"/>
                <a:sym typeface="Arial" charset="0"/>
              </a:rPr>
              <a:t>ShapeRMIT</a:t>
            </a:r>
            <a:r>
              <a:rPr lang="en-US" sz="3200" dirty="0">
                <a:latin typeface="Arial"/>
                <a:ea typeface="Arial"/>
                <a:cs typeface="Arial"/>
                <a:sym typeface="Arial" charset="0"/>
              </a:rPr>
              <a:t>: </a:t>
            </a:r>
            <a:br>
              <a:rPr lang="en-US" sz="3200" dirty="0">
                <a:latin typeface="Arial"/>
                <a:ea typeface="Arial"/>
                <a:cs typeface="Arial"/>
                <a:sym typeface="Arial" charset="0"/>
              </a:rPr>
            </a:br>
            <a:r>
              <a:rPr lang="en-US" sz="3200" dirty="0">
                <a:latin typeface="Arial"/>
                <a:ea typeface="Arial"/>
                <a:cs typeface="Arial"/>
                <a:sym typeface="Arial" charset="0"/>
              </a:rPr>
              <a:t>The </a:t>
            </a:r>
            <a:r>
              <a:rPr lang="en-US" sz="3200" dirty="0" smtClean="0">
                <a:latin typeface="Arial"/>
                <a:ea typeface="Arial"/>
                <a:cs typeface="Arial"/>
                <a:sym typeface="Arial" charset="0"/>
              </a:rPr>
              <a:t>journey </a:t>
            </a:r>
            <a:r>
              <a:rPr lang="en-US" sz="3200" dirty="0">
                <a:latin typeface="Arial"/>
                <a:ea typeface="Arial"/>
                <a:cs typeface="Arial"/>
                <a:sym typeface="Arial" charset="0"/>
              </a:rPr>
              <a:t>so far</a:t>
            </a:r>
          </a:p>
        </p:txBody>
      </p:sp>
      <p:pic>
        <p:nvPicPr>
          <p:cNvPr id="8"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208" y="2492895"/>
            <a:ext cx="1041573" cy="111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730208" y="6444086"/>
            <a:ext cx="312906" cy="369332"/>
          </a:xfrm>
          <a:prstGeom prst="rect">
            <a:avLst/>
          </a:prstGeom>
          <a:noFill/>
        </p:spPr>
        <p:txBody>
          <a:bodyPr wrap="none" rtlCol="0">
            <a:spAutoFit/>
          </a:bodyPr>
          <a:lstStyle/>
          <a:p>
            <a:r>
              <a:rPr lang="en-US" dirty="0" smtClean="0"/>
              <a:t>3</a:t>
            </a:r>
            <a:endParaRPr lang="en-US" dirty="0"/>
          </a:p>
        </p:txBody>
      </p:sp>
    </p:spTree>
    <p:extLst>
      <p:ext uri="{BB962C8B-B14F-4D97-AF65-F5344CB8AC3E}">
        <p14:creationId xmlns:p14="http://schemas.microsoft.com/office/powerpoint/2010/main" val="445079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5796137" y="-1"/>
            <a:ext cx="3347864" cy="6858001"/>
            <a:chOff x="5796137" y="-1"/>
            <a:chExt cx="3347864" cy="6858001"/>
          </a:xfrm>
        </p:grpSpPr>
        <p:pic>
          <p:nvPicPr>
            <p:cNvPr id="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12" t="16262" r="112"/>
            <a:stretch/>
          </p:blipFill>
          <p:spPr bwMode="auto">
            <a:xfrm>
              <a:off x="5796137" y="-1"/>
              <a:ext cx="3347864" cy="68580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27222" t="40131" r="55712" b="26572"/>
            <a:stretch/>
          </p:blipFill>
          <p:spPr bwMode="auto">
            <a:xfrm>
              <a:off x="5796137" y="980727"/>
              <a:ext cx="3347863" cy="3565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Shape 73"/>
          <p:cNvSpPr txBox="1">
            <a:spLocks/>
          </p:cNvSpPr>
          <p:nvPr/>
        </p:nvSpPr>
        <p:spPr bwMode="auto">
          <a:xfrm>
            <a:off x="323850" y="260648"/>
            <a:ext cx="8031424" cy="800224"/>
          </a:xfrm>
          <a:prstGeom prst="rect">
            <a:avLst/>
          </a:prstGeom>
          <a:noFill/>
          <a:ln>
            <a:noFill/>
          </a:ln>
        </p:spPr>
        <p:txBody>
          <a:bodyPr vert="horz" lIns="0" tIns="0" rIns="0" bIns="0" rtlCol="0" anchor="t" anchorCtr="0">
            <a:noAutofit/>
          </a:bodyPr>
          <a:lstStyle>
            <a:lvl1pPr defTabSz="457200">
              <a:lnSpc>
                <a:spcPct val="105714"/>
              </a:lnSpc>
              <a:spcBef>
                <a:spcPts val="0"/>
              </a:spcBef>
              <a:buNone/>
              <a:defRPr sz="2400" b="1" cap="none" baseline="0">
                <a:latin typeface="Arial" charset="0"/>
                <a:ea typeface="+mj-ea"/>
                <a:cs typeface="Arial" charset="0"/>
              </a:defRPr>
            </a:lvl1pPr>
            <a:lvl2pPr>
              <a:spcBef>
                <a:spcPts val="0"/>
              </a:spcBef>
            </a:lvl2pPr>
            <a:lvl3pPr>
              <a:spcBef>
                <a:spcPts val="0"/>
              </a:spcBef>
            </a:lvl3pPr>
            <a:lvl4pPr>
              <a:spcBef>
                <a:spcPts val="0"/>
              </a:spcBef>
            </a:lvl4pPr>
            <a:lvl5pPr>
              <a:spcBef>
                <a:spcPts val="0"/>
              </a:spcBef>
            </a:lvl5pPr>
            <a:lvl6pPr>
              <a:spcBef>
                <a:spcPts val="0"/>
              </a:spcBef>
            </a:lvl6pPr>
            <a:lvl7pPr>
              <a:spcBef>
                <a:spcPts val="0"/>
              </a:spcBef>
            </a:lvl7pPr>
            <a:lvl8pPr>
              <a:spcBef>
                <a:spcPts val="0"/>
              </a:spcBef>
            </a:lvl8pPr>
            <a:lvl9pPr>
              <a:spcBef>
                <a:spcPts val="0"/>
              </a:spcBef>
            </a:lvl9pPr>
          </a:lstStyle>
          <a:p>
            <a:r>
              <a:rPr lang="en-US" dirty="0"/>
              <a:t>Have you been involved in the </a:t>
            </a:r>
          </a:p>
          <a:p>
            <a:r>
              <a:rPr lang="en-US" dirty="0"/>
              <a:t>conversation?</a:t>
            </a:r>
          </a:p>
        </p:txBody>
      </p:sp>
      <p:sp>
        <p:nvSpPr>
          <p:cNvPr id="6" name="Text Placeholder 5"/>
          <p:cNvSpPr>
            <a:spLocks noGrp="1"/>
          </p:cNvSpPr>
          <p:nvPr>
            <p:ph type="body" sz="quarter" idx="10"/>
          </p:nvPr>
        </p:nvSpPr>
        <p:spPr>
          <a:xfrm>
            <a:off x="251520" y="1556792"/>
            <a:ext cx="5400600" cy="5214761"/>
          </a:xfrm>
          <a:prstGeom prst="rect">
            <a:avLst/>
          </a:prstGeom>
        </p:spPr>
        <p:txBody>
          <a:bodyPr wrap="square">
            <a:spAutoFit/>
          </a:bodyPr>
          <a:lstStyle/>
          <a:p>
            <a:pPr lvl="0" defTabSz="914400">
              <a:lnSpc>
                <a:spcPct val="106000"/>
              </a:lnSpc>
              <a:spcBef>
                <a:spcPts val="0"/>
              </a:spcBef>
              <a:spcAft>
                <a:spcPts val="0"/>
              </a:spcAft>
              <a:buSzTx/>
              <a:defRPr/>
            </a:pPr>
            <a:r>
              <a:rPr lang="en-AU" sz="1600" b="1" dirty="0" smtClean="0">
                <a:solidFill>
                  <a:schemeClr val="accent1"/>
                </a:solidFill>
                <a:latin typeface="+mn-lt"/>
              </a:rPr>
              <a:t>The </a:t>
            </a:r>
            <a:r>
              <a:rPr lang="en-AU" sz="1600" b="1" kern="0" dirty="0" smtClean="0">
                <a:solidFill>
                  <a:schemeClr val="accent1"/>
                </a:solidFill>
                <a:latin typeface="+mn-lt"/>
              </a:rPr>
              <a:t>#ShapeRMIT forum went live in April and hundreds of people have joined the conversation </a:t>
            </a:r>
          </a:p>
          <a:p>
            <a:pPr lvl="0" defTabSz="914400">
              <a:lnSpc>
                <a:spcPct val="106000"/>
              </a:lnSpc>
              <a:spcBef>
                <a:spcPts val="0"/>
              </a:spcBef>
              <a:spcAft>
                <a:spcPts val="0"/>
              </a:spcAft>
              <a:buSzTx/>
              <a:defRPr/>
            </a:pPr>
            <a:endParaRPr kumimoji="0" lang="en-AU" sz="1600" b="1" i="0" u="none" strike="noStrike" kern="0" cap="none" spc="0" normalizeH="0" baseline="0" noProof="0" dirty="0">
              <a:ln>
                <a:noFill/>
              </a:ln>
              <a:solidFill>
                <a:schemeClr val="accent1"/>
              </a:solidFill>
              <a:effectLst/>
              <a:uLnTx/>
              <a:uFillTx/>
              <a:latin typeface="+mn-lt"/>
            </a:endParaRPr>
          </a:p>
          <a:p>
            <a:pPr lvl="0" defTabSz="914400">
              <a:lnSpc>
                <a:spcPct val="106000"/>
              </a:lnSpc>
              <a:spcBef>
                <a:spcPts val="0"/>
              </a:spcBef>
              <a:spcAft>
                <a:spcPts val="0"/>
              </a:spcAft>
              <a:buSzTx/>
              <a:defRPr/>
            </a:pPr>
            <a:r>
              <a:rPr kumimoji="0" lang="en-AU" sz="1400" b="0" i="0" u="none" strike="noStrike" kern="0" cap="none" spc="0" normalizeH="0" baseline="0" noProof="0" dirty="0" smtClean="0">
                <a:ln>
                  <a:noFill/>
                </a:ln>
                <a:solidFill>
                  <a:sysClr val="windowText" lastClr="000000"/>
                </a:solidFill>
                <a:effectLst/>
                <a:uLnTx/>
                <a:uFillTx/>
                <a:latin typeface="+mn-lt"/>
              </a:rPr>
              <a:t>27 March </a:t>
            </a:r>
            <a:r>
              <a:rPr kumimoji="0" lang="en-AU" sz="1400" b="1" i="0" u="none" strike="noStrike" kern="0" cap="none" spc="0" normalizeH="0" baseline="0" noProof="0" dirty="0" smtClean="0">
                <a:ln>
                  <a:noFill/>
                </a:ln>
                <a:solidFill>
                  <a:sysClr val="windowText" lastClr="000000"/>
                </a:solidFill>
                <a:effectLst/>
                <a:uLnTx/>
                <a:uFillTx/>
                <a:latin typeface="+mn-lt"/>
              </a:rPr>
              <a:t>		</a:t>
            </a:r>
            <a:r>
              <a:rPr kumimoji="0" lang="en-AU" sz="1400" b="0" i="0" u="none" strike="noStrike" kern="0" cap="none" spc="0" normalizeH="0" baseline="0" noProof="0" dirty="0" smtClean="0">
                <a:ln>
                  <a:noFill/>
                </a:ln>
                <a:solidFill>
                  <a:sysClr val="windowText" lastClr="000000"/>
                </a:solidFill>
                <a:effectLst/>
                <a:uLnTx/>
                <a:uFillTx/>
                <a:latin typeface="+mn-lt"/>
              </a:rPr>
              <a:t>VCE session</a:t>
            </a:r>
            <a:r>
              <a:rPr kumimoji="0" lang="en-AU" sz="1400" b="0" i="0" u="none" strike="noStrike" kern="0" cap="none" spc="0" normalizeH="0" baseline="0" noProof="0" dirty="0">
                <a:ln>
                  <a:noFill/>
                </a:ln>
                <a:solidFill>
                  <a:sysClr val="windowText" lastClr="000000"/>
                </a:solidFill>
                <a:effectLst/>
                <a:uLnTx/>
                <a:uFillTx/>
                <a:latin typeface="+mn-lt"/>
              </a:rPr>
              <a:t>	</a:t>
            </a:r>
            <a:r>
              <a:rPr kumimoji="0" lang="en-AU" sz="1400" b="1" i="0" u="none" strike="noStrike" kern="0" cap="none" spc="0" normalizeH="0" baseline="0" noProof="0" dirty="0" smtClean="0">
                <a:ln>
                  <a:noFill/>
                </a:ln>
                <a:solidFill>
                  <a:sysClr val="windowText" lastClr="000000"/>
                </a:solidFill>
                <a:effectLst/>
                <a:uLnTx/>
                <a:uFillTx/>
                <a:latin typeface="+mn-lt"/>
              </a:rPr>
              <a:t>	</a:t>
            </a:r>
          </a:p>
          <a:p>
            <a:pPr marL="0" marR="0" lvl="0" indent="0" defTabSz="914400" eaLnBrk="1" fontAlgn="auto" latinLnBrk="0" hangingPunct="1">
              <a:lnSpc>
                <a:spcPct val="106000"/>
              </a:lnSpc>
              <a:spcBef>
                <a:spcPts val="0"/>
              </a:spcBef>
              <a:spcAft>
                <a:spcPts val="0"/>
              </a:spcAft>
              <a:buClrTx/>
              <a:buSzTx/>
              <a:buFontTx/>
              <a:buNone/>
              <a:tabLst/>
              <a:defRPr/>
            </a:pPr>
            <a:r>
              <a:rPr lang="en-AU" sz="1400" kern="0" dirty="0">
                <a:solidFill>
                  <a:sysClr val="windowText" lastClr="000000"/>
                </a:solidFill>
                <a:latin typeface="+mn-lt"/>
              </a:rPr>
              <a:t>1 June		Academic Board</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28 May		Council retreat</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25/27</a:t>
            </a:r>
            <a:r>
              <a:rPr kumimoji="0" lang="en-AU" sz="1400" b="0" i="0" u="none" strike="noStrike" kern="0" cap="none" spc="0" normalizeH="0" noProof="0" dirty="0" smtClean="0">
                <a:ln>
                  <a:noFill/>
                </a:ln>
                <a:solidFill>
                  <a:sysClr val="windowText" lastClr="000000"/>
                </a:solidFill>
                <a:effectLst/>
                <a:uLnTx/>
                <a:uFillTx/>
                <a:latin typeface="+mn-lt"/>
              </a:rPr>
              <a:t> </a:t>
            </a:r>
            <a:r>
              <a:rPr kumimoji="0" lang="en-AU" sz="1400" b="0" i="0" u="none" strike="noStrike" kern="0" cap="none" spc="0" normalizeH="0" baseline="0" noProof="0" dirty="0" smtClean="0">
                <a:ln>
                  <a:noFill/>
                </a:ln>
                <a:solidFill>
                  <a:sysClr val="windowText" lastClr="000000"/>
                </a:solidFill>
                <a:effectLst/>
                <a:uLnTx/>
                <a:uFillTx/>
                <a:latin typeface="+mn-lt"/>
              </a:rPr>
              <a:t>May		Student workshops (Melbourne campus)</a:t>
            </a:r>
          </a:p>
          <a:p>
            <a:pPr defTabSz="914400">
              <a:lnSpc>
                <a:spcPct val="106000"/>
              </a:lnSpc>
              <a:spcBef>
                <a:spcPts val="0"/>
              </a:spcBef>
              <a:spcAft>
                <a:spcPts val="0"/>
              </a:spcAft>
              <a:buSzTx/>
              <a:defRPr/>
            </a:pPr>
            <a:r>
              <a:rPr lang="en-AU" sz="1400" kern="0" dirty="0">
                <a:solidFill>
                  <a:sysClr val="windowText" lastClr="000000"/>
                </a:solidFill>
                <a:latin typeface="+mn-lt"/>
              </a:rPr>
              <a:t>26 June  		VC industry lunches	</a:t>
            </a:r>
          </a:p>
          <a:p>
            <a:pPr marL="0" marR="0" lvl="0" indent="0" defTabSz="914400" eaLnBrk="1" fontAlgn="auto" latinLnBrk="0" hangingPunct="1">
              <a:lnSpc>
                <a:spcPct val="106000"/>
              </a:lnSpc>
              <a:spcBef>
                <a:spcPts val="0"/>
              </a:spcBef>
              <a:spcAft>
                <a:spcPts val="0"/>
              </a:spcAft>
              <a:buClrTx/>
              <a:buSzTx/>
              <a:buFontTx/>
              <a:buNone/>
              <a:tabLst/>
              <a:defRPr/>
            </a:pPr>
            <a:r>
              <a:rPr lang="en-AU" sz="1400" kern="0" dirty="0" smtClean="0">
                <a:solidFill>
                  <a:sysClr val="windowText" lastClr="000000"/>
                </a:solidFill>
                <a:latin typeface="+mn-lt"/>
              </a:rPr>
              <a:t>24 June	</a:t>
            </a:r>
            <a:r>
              <a:rPr kumimoji="0" lang="en-AU" sz="1400" b="0" i="0" u="none" strike="noStrike" kern="0" cap="none" spc="0" normalizeH="0" baseline="0" noProof="0" dirty="0" smtClean="0">
                <a:ln>
                  <a:noFill/>
                </a:ln>
                <a:solidFill>
                  <a:sysClr val="windowText" lastClr="000000"/>
                </a:solidFill>
                <a:effectLst/>
                <a:uLnTx/>
                <a:uFillTx/>
                <a:latin typeface="+mn-lt"/>
              </a:rPr>
              <a:t>	Sustainability Forum</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25 June 		Staff workshop (Melbourne campus)</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2 July 		HDR student workshop</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14 July 		VE student workshop</a:t>
            </a:r>
          </a:p>
          <a:p>
            <a:pPr marL="0" marR="0" lvl="0" indent="0" defTabSz="914400" eaLnBrk="1" fontAlgn="auto" latinLnBrk="0" hangingPunct="1">
              <a:lnSpc>
                <a:spcPct val="106000"/>
              </a:lnSpc>
              <a:spcBef>
                <a:spcPts val="0"/>
              </a:spcBef>
              <a:spcAft>
                <a:spcPts val="0"/>
              </a:spcAft>
              <a:buClrTx/>
              <a:buSzTx/>
              <a:buFontTx/>
              <a:buNone/>
              <a:tabLst/>
              <a:defRPr/>
            </a:pPr>
            <a:r>
              <a:rPr lang="en-AU" sz="1400" kern="0" dirty="0" smtClean="0">
                <a:solidFill>
                  <a:sysClr val="windowText" lastClr="000000"/>
                </a:solidFill>
                <a:latin typeface="+mn-lt"/>
              </a:rPr>
              <a:t>15 July		Student Services workshop</a:t>
            </a:r>
          </a:p>
          <a:p>
            <a:pPr marL="0" marR="0" lvl="0" indent="0" defTabSz="914400" eaLnBrk="1" fontAlgn="auto" latinLnBrk="0" hangingPunct="1">
              <a:lnSpc>
                <a:spcPct val="106000"/>
              </a:lnSpc>
              <a:spcBef>
                <a:spcPts val="0"/>
              </a:spcBef>
              <a:spcAft>
                <a:spcPts val="0"/>
              </a:spcAft>
              <a:buClrTx/>
              <a:buSzTx/>
              <a:buFontTx/>
              <a:buNone/>
              <a:tabLst/>
              <a:defRPr/>
            </a:pPr>
            <a:r>
              <a:rPr kumimoji="0" lang="en-AU" sz="1400" b="0" i="0" u="none" strike="noStrike" kern="0" cap="none" spc="0" normalizeH="0" baseline="0" noProof="0" dirty="0" smtClean="0">
                <a:ln>
                  <a:noFill/>
                </a:ln>
                <a:solidFill>
                  <a:sysClr val="windowText" lastClr="000000"/>
                </a:solidFill>
                <a:effectLst/>
                <a:uLnTx/>
                <a:uFillTx/>
                <a:latin typeface="+mn-lt"/>
              </a:rPr>
              <a:t>17</a:t>
            </a:r>
            <a:r>
              <a:rPr kumimoji="0" lang="en-AU" sz="1400" b="0" i="0" u="none" strike="noStrike" kern="0" cap="none" spc="0" normalizeH="0" noProof="0" dirty="0" smtClean="0">
                <a:ln>
                  <a:noFill/>
                </a:ln>
                <a:solidFill>
                  <a:sysClr val="windowText" lastClr="000000"/>
                </a:solidFill>
                <a:effectLst/>
                <a:uLnTx/>
                <a:uFillTx/>
                <a:latin typeface="+mn-lt"/>
              </a:rPr>
              <a:t> July 		Bundoora campus staff workshop</a:t>
            </a:r>
          </a:p>
          <a:p>
            <a:pPr marR="0" lvl="0" defTabSz="914400" fontAlgn="auto">
              <a:lnSpc>
                <a:spcPct val="106000"/>
              </a:lnSpc>
              <a:spcBef>
                <a:spcPts val="0"/>
              </a:spcBef>
              <a:spcAft>
                <a:spcPts val="0"/>
              </a:spcAft>
              <a:buClrTx/>
              <a:buSzTx/>
              <a:tabLst/>
              <a:defRPr/>
            </a:pPr>
            <a:r>
              <a:rPr lang="en-AU" sz="1400" kern="0" dirty="0">
                <a:solidFill>
                  <a:sysClr val="windowText" lastClr="000000"/>
                </a:solidFill>
                <a:latin typeface="+mn-lt"/>
              </a:rPr>
              <a:t>20 July		VCE Session</a:t>
            </a:r>
          </a:p>
          <a:p>
            <a:pPr defTabSz="914400">
              <a:lnSpc>
                <a:spcPct val="106000"/>
              </a:lnSpc>
              <a:spcBef>
                <a:spcPts val="0"/>
              </a:spcBef>
              <a:spcAft>
                <a:spcPts val="0"/>
              </a:spcAft>
              <a:buSzTx/>
              <a:defRPr/>
            </a:pPr>
            <a:r>
              <a:rPr lang="en-AU" sz="1400" kern="0" dirty="0">
                <a:solidFill>
                  <a:sysClr val="windowText" lastClr="000000"/>
                </a:solidFill>
                <a:latin typeface="+mn-lt"/>
              </a:rPr>
              <a:t>21-23 July		Founders’ Day events and live forum</a:t>
            </a:r>
          </a:p>
          <a:p>
            <a:pPr defTabSz="914400">
              <a:lnSpc>
                <a:spcPct val="106000"/>
              </a:lnSpc>
              <a:spcBef>
                <a:spcPts val="0"/>
              </a:spcBef>
              <a:spcAft>
                <a:spcPts val="0"/>
              </a:spcAft>
              <a:buSzTx/>
              <a:defRPr/>
            </a:pPr>
            <a:r>
              <a:rPr lang="en-AU" sz="1400" kern="0" dirty="0">
                <a:solidFill>
                  <a:sysClr val="windowText" lastClr="000000"/>
                </a:solidFill>
                <a:latin typeface="+mn-lt"/>
              </a:rPr>
              <a:t>29 July		Executive Leadership </a:t>
            </a:r>
            <a:r>
              <a:rPr lang="en-AU" sz="1400" kern="0" dirty="0" smtClean="0">
                <a:solidFill>
                  <a:sysClr val="windowText" lastClr="000000"/>
                </a:solidFill>
                <a:latin typeface="+mn-lt"/>
              </a:rPr>
              <a:t>Forum</a:t>
            </a:r>
          </a:p>
          <a:p>
            <a:pPr defTabSz="914400">
              <a:lnSpc>
                <a:spcPct val="106000"/>
              </a:lnSpc>
              <a:spcBef>
                <a:spcPts val="0"/>
              </a:spcBef>
              <a:spcAft>
                <a:spcPts val="0"/>
              </a:spcAft>
              <a:buSzTx/>
              <a:defRPr/>
            </a:pPr>
            <a:r>
              <a:rPr lang="en-AU" sz="1400" kern="0" dirty="0" smtClean="0">
                <a:solidFill>
                  <a:sysClr val="windowText" lastClr="000000"/>
                </a:solidFill>
                <a:latin typeface="+mn-lt"/>
              </a:rPr>
              <a:t>3 Aug		Academic Board</a:t>
            </a:r>
            <a:endParaRPr lang="en-AU" sz="1400" kern="0" dirty="0">
              <a:solidFill>
                <a:sysClr val="windowText" lastClr="000000"/>
              </a:solidFill>
              <a:latin typeface="+mn-lt"/>
            </a:endParaRPr>
          </a:p>
          <a:p>
            <a:pPr marL="0" marR="0" lvl="0" indent="0" defTabSz="914400" eaLnBrk="1" fontAlgn="auto" latinLnBrk="0" hangingPunct="1">
              <a:lnSpc>
                <a:spcPct val="106000"/>
              </a:lnSpc>
              <a:spcBef>
                <a:spcPts val="0"/>
              </a:spcBef>
              <a:spcAft>
                <a:spcPts val="0"/>
              </a:spcAft>
              <a:buClrTx/>
              <a:buSzTx/>
              <a:buFontTx/>
              <a:buNone/>
              <a:tabLst/>
              <a:defRPr/>
            </a:pPr>
            <a:endParaRPr kumimoji="0" lang="en-AU" sz="1400" b="0" i="0" u="none" strike="noStrike" kern="0" cap="none" spc="0" normalizeH="0" baseline="0" noProof="0" dirty="0" smtClean="0">
              <a:ln>
                <a:noFill/>
              </a:ln>
              <a:solidFill>
                <a:sysClr val="windowText" lastClr="000000"/>
              </a:solidFill>
              <a:effectLst/>
              <a:uLnTx/>
              <a:uFillTx/>
              <a:latin typeface="+mn-lt"/>
            </a:endParaRPr>
          </a:p>
          <a:p>
            <a:pPr marL="285750" marR="0" lvl="0" indent="-285750" defTabSz="914400" eaLnBrk="1" fontAlgn="auto" latinLnBrk="0" hangingPunct="1">
              <a:lnSpc>
                <a:spcPct val="106000"/>
              </a:lnSpc>
              <a:spcBef>
                <a:spcPts val="0"/>
              </a:spcBef>
              <a:spcAft>
                <a:spcPts val="0"/>
              </a:spcAft>
              <a:buClrTx/>
              <a:buSzTx/>
              <a:buFont typeface="Arial" pitchFamily="34" charset="0"/>
              <a:buChar char="•"/>
              <a:tabLst/>
              <a:defRPr/>
            </a:pPr>
            <a:r>
              <a:rPr kumimoji="0" lang="en-AU" sz="1400" b="0" i="0" u="none" strike="noStrike" kern="0" cap="none" spc="0" normalizeH="0" baseline="0" noProof="0" dirty="0" smtClean="0">
                <a:ln>
                  <a:noFill/>
                </a:ln>
                <a:solidFill>
                  <a:sysClr val="windowText" lastClr="000000"/>
                </a:solidFill>
                <a:effectLst/>
                <a:uLnTx/>
                <a:uFillTx/>
                <a:latin typeface="+mn-lt"/>
              </a:rPr>
              <a:t>Project Team engage</a:t>
            </a:r>
            <a:r>
              <a:rPr lang="en-AU" sz="1400" kern="0" noProof="0" dirty="0" smtClean="0">
                <a:solidFill>
                  <a:sysClr val="windowText" lastClr="000000"/>
                </a:solidFill>
                <a:latin typeface="+mn-lt"/>
              </a:rPr>
              <a:t>ment</a:t>
            </a:r>
            <a:r>
              <a:rPr lang="en-AU" sz="1400" kern="0" dirty="0" smtClean="0">
                <a:solidFill>
                  <a:sysClr val="windowText" lastClr="000000"/>
                </a:solidFill>
                <a:latin typeface="+mn-lt"/>
              </a:rPr>
              <a:t> – meetings, seminars and presentations</a:t>
            </a:r>
            <a:endParaRPr kumimoji="0" lang="en-AU" sz="1400" b="0" i="0" u="none" strike="noStrike" kern="0" cap="none" spc="0" normalizeH="0" baseline="0" noProof="0" dirty="0" smtClean="0">
              <a:ln>
                <a:noFill/>
              </a:ln>
              <a:solidFill>
                <a:sysClr val="windowText" lastClr="000000"/>
              </a:solidFill>
              <a:effectLst/>
              <a:uLnTx/>
              <a:uFillTx/>
              <a:latin typeface="+mn-lt"/>
            </a:endParaRPr>
          </a:p>
          <a:p>
            <a:pPr marL="285750" marR="0" lvl="0" indent="-285750" defTabSz="914400" eaLnBrk="1" fontAlgn="auto" latinLnBrk="0" hangingPunct="1">
              <a:lnSpc>
                <a:spcPct val="106000"/>
              </a:lnSpc>
              <a:spcBef>
                <a:spcPts val="0"/>
              </a:spcBef>
              <a:spcAft>
                <a:spcPts val="0"/>
              </a:spcAft>
              <a:buClrTx/>
              <a:buSzTx/>
              <a:buFont typeface="Arial" pitchFamily="34" charset="0"/>
              <a:buChar char="•"/>
              <a:tabLst/>
              <a:defRPr/>
            </a:pPr>
            <a:r>
              <a:rPr kumimoji="0" lang="en-AU" sz="1400" b="0" i="0" u="none" strike="noStrike" kern="0" cap="none" spc="0" normalizeH="0" baseline="0" noProof="0" dirty="0" smtClean="0">
                <a:ln>
                  <a:noFill/>
                </a:ln>
                <a:solidFill>
                  <a:sysClr val="windowText" lastClr="000000"/>
                </a:solidFill>
                <a:effectLst/>
                <a:uLnTx/>
                <a:uFillTx/>
                <a:latin typeface="+mn-lt"/>
              </a:rPr>
              <a:t>RMIT</a:t>
            </a:r>
            <a:r>
              <a:rPr kumimoji="0" lang="en-AU" sz="1400" b="0" i="0" u="none" strike="noStrike" kern="0" cap="none" spc="0" normalizeH="0" noProof="0" dirty="0" smtClean="0">
                <a:ln>
                  <a:noFill/>
                </a:ln>
                <a:solidFill>
                  <a:sysClr val="windowText" lastClr="000000"/>
                </a:solidFill>
                <a:effectLst/>
                <a:uLnTx/>
                <a:uFillTx/>
                <a:latin typeface="+mn-lt"/>
              </a:rPr>
              <a:t> Vietnam &amp; RMIT Europe</a:t>
            </a:r>
            <a:endParaRPr kumimoji="0" lang="en-AU" sz="1400" b="0" i="0" u="none" strike="noStrike" kern="0" cap="none" spc="0" normalizeH="0" baseline="0" noProof="0" dirty="0" smtClean="0">
              <a:ln>
                <a:noFill/>
              </a:ln>
              <a:solidFill>
                <a:sysClr val="windowText" lastClr="000000"/>
              </a:solidFill>
              <a:effectLst/>
              <a:uLnTx/>
              <a:uFillTx/>
              <a:latin typeface="+mn-lt"/>
            </a:endParaRPr>
          </a:p>
        </p:txBody>
      </p:sp>
      <p:pic>
        <p:nvPicPr>
          <p:cNvPr id="8"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8730208" y="6444086"/>
            <a:ext cx="312906" cy="369332"/>
          </a:xfrm>
          <a:prstGeom prst="rect">
            <a:avLst/>
          </a:prstGeom>
          <a:noFill/>
        </p:spPr>
        <p:txBody>
          <a:bodyPr wrap="none" rtlCol="0">
            <a:spAutoFit/>
          </a:bodyPr>
          <a:lstStyle/>
          <a:p>
            <a:r>
              <a:rPr lang="en-US" dirty="0" smtClean="0"/>
              <a:t>4</a:t>
            </a:r>
            <a:endParaRPr lang="en-US" dirty="0"/>
          </a:p>
        </p:txBody>
      </p:sp>
    </p:spTree>
    <p:extLst>
      <p:ext uri="{BB962C8B-B14F-4D97-AF65-F5344CB8AC3E}">
        <p14:creationId xmlns:p14="http://schemas.microsoft.com/office/powerpoint/2010/main" val="23465905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7544" y="1484785"/>
            <a:ext cx="8098905" cy="1656183"/>
          </a:xfrm>
        </p:spPr>
        <p:txBody>
          <a:bodyPr>
            <a:noAutofit/>
          </a:bodyPr>
          <a:lstStyle/>
          <a:p>
            <a:pPr lvl="0">
              <a:buFont typeface="Arial" pitchFamily="34" charset="0"/>
              <a:buChar char="•"/>
            </a:pPr>
            <a:r>
              <a:rPr lang="en-US" sz="1800" dirty="0" smtClean="0"/>
              <a:t>On 23 July, </a:t>
            </a:r>
            <a:r>
              <a:rPr lang="en-US" sz="1800" dirty="0"/>
              <a:t>there were </a:t>
            </a:r>
            <a:r>
              <a:rPr lang="en-US" sz="1800" b="1" dirty="0" smtClean="0">
                <a:solidFill>
                  <a:srgbClr val="FF0000"/>
                </a:solidFill>
              </a:rPr>
              <a:t>1,002 </a:t>
            </a:r>
            <a:r>
              <a:rPr lang="en-US" sz="1800" b="1" dirty="0">
                <a:solidFill>
                  <a:srgbClr val="FF0000"/>
                </a:solidFill>
              </a:rPr>
              <a:t>page views </a:t>
            </a:r>
            <a:r>
              <a:rPr lang="en-US" sz="1800" dirty="0"/>
              <a:t>on shapeRMIT.com </a:t>
            </a:r>
          </a:p>
          <a:p>
            <a:pPr lvl="0">
              <a:buFont typeface="Arial" pitchFamily="34" charset="0"/>
              <a:buChar char="•"/>
            </a:pPr>
            <a:r>
              <a:rPr lang="en-US" sz="1800" dirty="0"/>
              <a:t>B</a:t>
            </a:r>
            <a:r>
              <a:rPr lang="en-US" sz="1800" dirty="0" smtClean="0"/>
              <a:t>etween </a:t>
            </a:r>
            <a:r>
              <a:rPr lang="en-US" sz="1800" dirty="0"/>
              <a:t>20 and 25 July, users spent an </a:t>
            </a:r>
            <a:r>
              <a:rPr lang="en-US" sz="1800" b="1" dirty="0">
                <a:solidFill>
                  <a:srgbClr val="FF0000"/>
                </a:solidFill>
              </a:rPr>
              <a:t>average of six minutes </a:t>
            </a:r>
            <a:r>
              <a:rPr lang="en-US" sz="1800" dirty="0"/>
              <a:t>on shapeRMIT.com, visiting an </a:t>
            </a:r>
            <a:r>
              <a:rPr lang="en-US" sz="1800" b="1" dirty="0">
                <a:solidFill>
                  <a:srgbClr val="FF0000"/>
                </a:solidFill>
              </a:rPr>
              <a:t>average of five pages </a:t>
            </a:r>
            <a:r>
              <a:rPr lang="en-US" sz="1800" dirty="0" smtClean="0"/>
              <a:t>each</a:t>
            </a:r>
            <a:endParaRPr lang="en-AU" sz="1800" dirty="0"/>
          </a:p>
          <a:p>
            <a:pPr lvl="0">
              <a:buFont typeface="Arial" pitchFamily="34" charset="0"/>
              <a:buChar char="•"/>
            </a:pPr>
            <a:r>
              <a:rPr lang="en-US" sz="1800" dirty="0" smtClean="0"/>
              <a:t>In </a:t>
            </a:r>
            <a:r>
              <a:rPr lang="en-US" sz="1800" dirty="0"/>
              <a:t>the last month, 56.3 per cent </a:t>
            </a:r>
            <a:r>
              <a:rPr lang="en-US" sz="1800" dirty="0" smtClean="0"/>
              <a:t>of users were </a:t>
            </a:r>
            <a:r>
              <a:rPr lang="en-US" sz="1800" b="1" dirty="0">
                <a:solidFill>
                  <a:srgbClr val="FF0000"/>
                </a:solidFill>
              </a:rPr>
              <a:t>new </a:t>
            </a:r>
            <a:r>
              <a:rPr lang="en-US" sz="1800" b="1" dirty="0" smtClean="0">
                <a:solidFill>
                  <a:srgbClr val="FF0000"/>
                </a:solidFill>
              </a:rPr>
              <a:t>visitors </a:t>
            </a:r>
            <a:r>
              <a:rPr lang="en-US" sz="1800" dirty="0"/>
              <a:t>to shapeRMIT.com </a:t>
            </a:r>
          </a:p>
          <a:p>
            <a:pPr lvl="0">
              <a:buFont typeface="Wingdings" charset="2"/>
              <a:buChar char="§"/>
            </a:pPr>
            <a:endParaRPr lang="en-US" sz="1800" dirty="0" smtClean="0"/>
          </a:p>
          <a:p>
            <a:pPr lvl="0">
              <a:buFont typeface="Wingdings" charset="2"/>
              <a:buChar char="§"/>
            </a:pPr>
            <a:endParaRPr lang="en-US" sz="1600" dirty="0"/>
          </a:p>
          <a:p>
            <a:pPr marL="114300" lvl="0" indent="0">
              <a:buNone/>
            </a:pPr>
            <a:endParaRPr lang="en-US" sz="1800" dirty="0"/>
          </a:p>
          <a:p>
            <a:pPr>
              <a:spcAft>
                <a:spcPts val="1200"/>
              </a:spcAft>
              <a:buFont typeface="Arial" pitchFamily="34" charset="0"/>
              <a:buChar char="•"/>
            </a:pPr>
            <a:r>
              <a:rPr lang="en-US" sz="1800" b="1" dirty="0" smtClean="0">
                <a:solidFill>
                  <a:srgbClr val="FF0000"/>
                </a:solidFill>
              </a:rPr>
              <a:t>88.2 </a:t>
            </a:r>
            <a:r>
              <a:rPr lang="en-US" sz="1800" b="1" dirty="0">
                <a:solidFill>
                  <a:srgbClr val="FF0000"/>
                </a:solidFill>
              </a:rPr>
              <a:t>per cent </a:t>
            </a:r>
            <a:r>
              <a:rPr lang="en-US" sz="1800" dirty="0" smtClean="0"/>
              <a:t>consider </a:t>
            </a:r>
            <a:r>
              <a:rPr lang="en-US" sz="1800" dirty="0"/>
              <a:t>university to be a </a:t>
            </a:r>
            <a:r>
              <a:rPr lang="en-US" sz="1800" b="1" dirty="0">
                <a:solidFill>
                  <a:srgbClr val="FF0000"/>
                </a:solidFill>
              </a:rPr>
              <a:t>life changing experience </a:t>
            </a:r>
            <a:r>
              <a:rPr lang="en-US" sz="1800" dirty="0"/>
              <a:t>for </a:t>
            </a:r>
            <a:r>
              <a:rPr lang="en-US" sz="1800" dirty="0" smtClean="0"/>
              <a:t>them</a:t>
            </a:r>
            <a:endParaRPr lang="en-AU" sz="1800" dirty="0"/>
          </a:p>
          <a:p>
            <a:pPr>
              <a:spcAft>
                <a:spcPts val="1200"/>
              </a:spcAft>
              <a:buFont typeface="Arial" pitchFamily="34" charset="0"/>
              <a:buChar char="•"/>
            </a:pPr>
            <a:r>
              <a:rPr lang="en-US" sz="1800" b="1" dirty="0">
                <a:solidFill>
                  <a:srgbClr val="FF0000"/>
                </a:solidFill>
              </a:rPr>
              <a:t>87.7 per cent </a:t>
            </a:r>
            <a:r>
              <a:rPr lang="en-US" sz="1800" dirty="0" smtClean="0"/>
              <a:t>think </a:t>
            </a:r>
            <a:r>
              <a:rPr lang="en-US" sz="1800" dirty="0"/>
              <a:t>RMIT lives up </a:t>
            </a:r>
            <a:r>
              <a:rPr lang="en-US" sz="1800" dirty="0" smtClean="0"/>
              <a:t>to its </a:t>
            </a:r>
            <a:r>
              <a:rPr lang="en-US" sz="1800" dirty="0"/>
              <a:t>reputation as a </a:t>
            </a:r>
            <a:r>
              <a:rPr lang="en-US" sz="1800" b="1" dirty="0">
                <a:solidFill>
                  <a:srgbClr val="FF0000"/>
                </a:solidFill>
              </a:rPr>
              <a:t>university of </a:t>
            </a:r>
            <a:r>
              <a:rPr lang="en-US" sz="1800" b="1" dirty="0" smtClean="0">
                <a:solidFill>
                  <a:srgbClr val="FF0000"/>
                </a:solidFill>
              </a:rPr>
              <a:t>technology</a:t>
            </a:r>
            <a:endParaRPr lang="en-AU" sz="1800" dirty="0"/>
          </a:p>
          <a:p>
            <a:pPr>
              <a:spcAft>
                <a:spcPts val="1200"/>
              </a:spcAft>
              <a:buFont typeface="Arial" pitchFamily="34" charset="0"/>
              <a:buChar char="•"/>
            </a:pPr>
            <a:r>
              <a:rPr lang="en-US" sz="1800" b="1" dirty="0">
                <a:solidFill>
                  <a:srgbClr val="FF0000"/>
                </a:solidFill>
              </a:rPr>
              <a:t>Only 16 per cent</a:t>
            </a:r>
            <a:r>
              <a:rPr lang="en-US" sz="1800" dirty="0"/>
              <a:t> </a:t>
            </a:r>
            <a:r>
              <a:rPr lang="en-US" sz="1800" dirty="0" smtClean="0"/>
              <a:t>would </a:t>
            </a:r>
            <a:r>
              <a:rPr lang="en-US" sz="1800" dirty="0"/>
              <a:t>prefer to </a:t>
            </a:r>
            <a:r>
              <a:rPr lang="en-US" sz="1800" b="1" dirty="0">
                <a:solidFill>
                  <a:srgbClr val="FF0000"/>
                </a:solidFill>
              </a:rPr>
              <a:t>study online </a:t>
            </a:r>
            <a:r>
              <a:rPr lang="en-US" sz="1800" dirty="0"/>
              <a:t>rather than coming into class</a:t>
            </a:r>
            <a:endParaRPr lang="en-AU" sz="1800" dirty="0"/>
          </a:p>
          <a:p>
            <a:pPr lvl="0">
              <a:buFont typeface="Arial" pitchFamily="34" charset="0"/>
              <a:buChar char="•"/>
            </a:pPr>
            <a:endParaRPr lang="en-AU" sz="1800" dirty="0"/>
          </a:p>
          <a:p>
            <a:endParaRPr lang="en-US" sz="1800" dirty="0"/>
          </a:p>
        </p:txBody>
      </p:sp>
      <p:sp>
        <p:nvSpPr>
          <p:cNvPr id="4" name="Title 3"/>
          <p:cNvSpPr>
            <a:spLocks noGrp="1"/>
          </p:cNvSpPr>
          <p:nvPr>
            <p:ph type="title"/>
          </p:nvPr>
        </p:nvSpPr>
        <p:spPr>
          <a:xfrm>
            <a:off x="323850" y="188640"/>
            <a:ext cx="8712200" cy="792088"/>
          </a:xfrm>
        </p:spPr>
        <p:txBody>
          <a:bodyPr lIns="0" tIns="0" rIns="0" bIns="0">
            <a:noAutofit/>
          </a:bodyPr>
          <a:lstStyle/>
          <a:p>
            <a:r>
              <a:rPr lang="en-US" sz="2400" b="1" kern="1200" dirty="0" smtClean="0">
                <a:latin typeface="Arial" charset="0"/>
                <a:cs typeface="Arial" charset="0"/>
              </a:rPr>
              <a:t>What was the impact of #</a:t>
            </a:r>
            <a:r>
              <a:rPr lang="en-US" sz="2400" b="1" dirty="0">
                <a:latin typeface="Arial" charset="0"/>
                <a:cs typeface="Arial" charset="0"/>
              </a:rPr>
              <a:t>S</a:t>
            </a:r>
            <a:r>
              <a:rPr lang="en-US" sz="2400" b="1" kern="1200" dirty="0" smtClean="0">
                <a:latin typeface="Arial" charset="0"/>
                <a:cs typeface="Arial" charset="0"/>
              </a:rPr>
              <a:t>hapeRMIT during </a:t>
            </a:r>
            <a:br>
              <a:rPr lang="en-US" sz="2400" b="1" kern="1200" dirty="0" smtClean="0">
                <a:latin typeface="Arial" charset="0"/>
                <a:cs typeface="Arial" charset="0"/>
              </a:rPr>
            </a:br>
            <a:r>
              <a:rPr lang="en-US" sz="2400" b="1" kern="1200" dirty="0" smtClean="0">
                <a:latin typeface="Arial" charset="0"/>
                <a:cs typeface="Arial" charset="0"/>
              </a:rPr>
              <a:t>Founders’ week?</a:t>
            </a:r>
            <a:endParaRPr lang="en-US" sz="2400" b="1" kern="1200" dirty="0">
              <a:latin typeface="Arial" charset="0"/>
              <a:cs typeface="Arial" charset="0"/>
            </a:endParaRPr>
          </a:p>
        </p:txBody>
      </p:sp>
      <p:sp>
        <p:nvSpPr>
          <p:cNvPr id="5" name="Title 3"/>
          <p:cNvSpPr txBox="1">
            <a:spLocks/>
          </p:cNvSpPr>
          <p:nvPr/>
        </p:nvSpPr>
        <p:spPr>
          <a:xfrm>
            <a:off x="467543" y="3021574"/>
            <a:ext cx="7591139" cy="767466"/>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5714"/>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z="2400" b="1" dirty="0">
                <a:solidFill>
                  <a:srgbClr val="DC291E"/>
                </a:solidFill>
                <a:latin typeface="Arial" charset="0"/>
                <a:cs typeface="Arial" charset="0"/>
                <a:sym typeface="Arial" charset="0"/>
              </a:rPr>
              <a:t>During the celebrations more than 550 students were surveyed and… </a:t>
            </a:r>
          </a:p>
        </p:txBody>
      </p:sp>
      <p:pic>
        <p:nvPicPr>
          <p:cNvPr id="6"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5</a:t>
            </a:r>
            <a:endParaRPr lang="en-US" dirty="0">
              <a:solidFill>
                <a:schemeClr val="tx2"/>
              </a:solidFill>
            </a:endParaRPr>
          </a:p>
        </p:txBody>
      </p:sp>
    </p:spTree>
    <p:extLst>
      <p:ext uri="{BB962C8B-B14F-4D97-AF65-F5344CB8AC3E}">
        <p14:creationId xmlns:p14="http://schemas.microsoft.com/office/powerpoint/2010/main" val="172243631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323850" y="332656"/>
            <a:ext cx="8860104" cy="744803"/>
          </a:xfrm>
          <a:prstGeom prst="rect">
            <a:avLst/>
          </a:prstGeom>
          <a:noFill/>
          <a:ln>
            <a:noFill/>
          </a:ln>
        </p:spPr>
        <p:txBody>
          <a:bodyPr vert="horz" lIns="0" tIns="0" rIns="0" bIns="0" rtlCol="0" anchor="t" anchorCtr="0">
            <a:noAutofit/>
          </a:bodyPr>
          <a:lstStyle>
            <a:lvl1pPr defTabSz="457200">
              <a:lnSpc>
                <a:spcPct val="105714"/>
              </a:lnSpc>
              <a:spcBef>
                <a:spcPts val="0"/>
              </a:spcBef>
              <a:buNone/>
              <a:defRPr sz="2400" b="1" cap="none" baseline="0">
                <a:latin typeface="Arial" charset="0"/>
                <a:ea typeface="+mj-ea"/>
                <a:cs typeface="Arial" charset="0"/>
              </a:defRPr>
            </a:lvl1pPr>
            <a:lvl2pPr>
              <a:spcBef>
                <a:spcPts val="0"/>
              </a:spcBef>
            </a:lvl2pPr>
            <a:lvl3pPr>
              <a:spcBef>
                <a:spcPts val="0"/>
              </a:spcBef>
            </a:lvl3pPr>
            <a:lvl4pPr>
              <a:spcBef>
                <a:spcPts val="0"/>
              </a:spcBef>
            </a:lvl4pPr>
            <a:lvl5pPr>
              <a:spcBef>
                <a:spcPts val="0"/>
              </a:spcBef>
            </a:lvl5pPr>
            <a:lvl6pPr>
              <a:spcBef>
                <a:spcPts val="0"/>
              </a:spcBef>
            </a:lvl6pPr>
            <a:lvl7pPr>
              <a:spcBef>
                <a:spcPts val="0"/>
              </a:spcBef>
            </a:lvl7pPr>
            <a:lvl8pPr>
              <a:spcBef>
                <a:spcPts val="0"/>
              </a:spcBef>
            </a:lvl8pPr>
            <a:lvl9pPr>
              <a:spcBef>
                <a:spcPts val="0"/>
              </a:spcBef>
            </a:lvl9pPr>
          </a:lstStyle>
          <a:p>
            <a:r>
              <a:rPr lang="en-US" dirty="0"/>
              <a:t>How are people telling us they want to </a:t>
            </a:r>
            <a:r>
              <a:rPr lang="en-US" dirty="0" smtClean="0"/>
              <a:t>#ShapeRMIT?</a:t>
            </a:r>
          </a:p>
          <a:p>
            <a:r>
              <a:rPr lang="en-US" sz="1400" dirty="0" smtClean="0"/>
              <a:t>(illustrative feedback) </a:t>
            </a:r>
            <a:endParaRPr lang="en-US" sz="1400" dirty="0"/>
          </a:p>
        </p:txBody>
      </p:sp>
      <p:grpSp>
        <p:nvGrpSpPr>
          <p:cNvPr id="6" name="Group 5"/>
          <p:cNvGrpSpPr/>
          <p:nvPr/>
        </p:nvGrpSpPr>
        <p:grpSpPr>
          <a:xfrm>
            <a:off x="395545" y="1916832"/>
            <a:ext cx="8656984" cy="4392488"/>
            <a:chOff x="395536" y="2564904"/>
            <a:chExt cx="8656984" cy="4392488"/>
          </a:xfrm>
        </p:grpSpPr>
        <p:sp>
          <p:nvSpPr>
            <p:cNvPr id="7" name="Cloud 6"/>
            <p:cNvSpPr/>
            <p:nvPr/>
          </p:nvSpPr>
          <p:spPr>
            <a:xfrm>
              <a:off x="1616681" y="4581128"/>
              <a:ext cx="3151088" cy="2376264"/>
            </a:xfrm>
            <a:prstGeom prst="cloud">
              <a:avLst/>
            </a:prstGeom>
            <a:solidFill>
              <a:srgbClr val="FFFFFF">
                <a:lumMod val="75000"/>
              </a:srgbClr>
            </a:solidFill>
            <a:ln w="25400" cap="flat" cmpd="sng" algn="ctr">
              <a:solidFill>
                <a:srgbClr val="FFFFFF">
                  <a:lumMod val="75000"/>
                </a:srgbClr>
              </a:solidFill>
              <a:prstDash val="solid"/>
            </a:ln>
            <a:effectLst/>
          </p:spPr>
          <p:txBody>
            <a:bodyPr lIns="36000" rIns="36000" rtlCol="0" anchor="ctr"/>
            <a:lstStyle/>
            <a:p>
              <a:pPr algn="ctr">
                <a:lnSpc>
                  <a:spcPct val="115000"/>
                </a:lnSpc>
                <a:defRPr/>
              </a:pPr>
              <a:r>
                <a:rPr lang="en-US" sz="1400" kern="0" dirty="0" smtClean="0">
                  <a:solidFill>
                    <a:srgbClr val="000000"/>
                  </a:solidFill>
                  <a:latin typeface="Museo 700"/>
                  <a:ea typeface="Calibri"/>
                  <a:cs typeface="Arial" pitchFamily="34" charset="0"/>
                  <a:sym typeface="Arial"/>
                  <a:rtl val="0"/>
                </a:rPr>
                <a:t>“Keep class sizes manageable so students are appreciative of the opportunity they have and staff aren’t overworked and enjoy engaging with students.”</a:t>
              </a:r>
              <a:endParaRPr lang="en-AU" sz="1400" kern="0" dirty="0">
                <a:solidFill>
                  <a:srgbClr val="000000"/>
                </a:solidFill>
                <a:latin typeface="Museo 700"/>
                <a:ea typeface="Calibri"/>
                <a:cs typeface="Arial" pitchFamily="34" charset="0"/>
                <a:sym typeface="Arial"/>
                <a:rtl val="0"/>
              </a:endParaRPr>
            </a:p>
          </p:txBody>
        </p:sp>
        <p:sp>
          <p:nvSpPr>
            <p:cNvPr id="8" name="Rounded Rectangular Callout 7"/>
            <p:cNvSpPr/>
            <p:nvPr/>
          </p:nvSpPr>
          <p:spPr>
            <a:xfrm>
              <a:off x="395536" y="2780928"/>
              <a:ext cx="2376263" cy="1605022"/>
            </a:xfrm>
            <a:prstGeom prst="wedgeRoundRectCallout">
              <a:avLst/>
            </a:prstGeom>
            <a:solidFill>
              <a:srgbClr val="DC291E"/>
            </a:solidFill>
            <a:ln w="25400" cap="flat" cmpd="sng" algn="ctr">
              <a:noFill/>
              <a:prstDash val="solid"/>
            </a:ln>
            <a:effectLst/>
          </p:spPr>
          <p:txBody>
            <a:bodyPr rtlCol="0" anchor="ctr"/>
            <a:lstStyle/>
            <a:p>
              <a:pPr>
                <a:lnSpc>
                  <a:spcPct val="115000"/>
                </a:lnSpc>
              </a:pPr>
              <a:r>
                <a:rPr lang="en-AU" sz="1400" kern="0" dirty="0" smtClean="0">
                  <a:solidFill>
                    <a:srgbClr val="FFFFFF"/>
                  </a:solidFill>
                  <a:latin typeface="Museo 700"/>
                  <a:cs typeface="Arial" pitchFamily="34" charset="0"/>
                  <a:sym typeface="Arial"/>
                  <a:rtl val="0"/>
                </a:rPr>
                <a:t>“</a:t>
              </a:r>
              <a:r>
                <a:rPr lang="en-US" sz="1400" dirty="0" smtClean="0">
                  <a:solidFill>
                    <a:srgbClr val="FFFFFF"/>
                  </a:solidFill>
                  <a:latin typeface="Museo 700"/>
                </a:rPr>
                <a:t>Employability is a key skill, one for the university to expose students to, rather than try and teach it.”</a:t>
              </a:r>
              <a:endParaRPr lang="en-AU" sz="1400" dirty="0">
                <a:solidFill>
                  <a:srgbClr val="FFFFFF"/>
                </a:solidFill>
                <a:latin typeface="Museo 700"/>
              </a:endParaRPr>
            </a:p>
            <a:p>
              <a:pPr>
                <a:lnSpc>
                  <a:spcPct val="115000"/>
                </a:lnSpc>
                <a:defRPr/>
              </a:pPr>
              <a:endParaRPr lang="en-AU" sz="1400" kern="0" dirty="0">
                <a:solidFill>
                  <a:srgbClr val="FFFFFF"/>
                </a:solidFill>
                <a:latin typeface="Museo 700"/>
                <a:ea typeface="Calibri"/>
                <a:cs typeface="Arial" pitchFamily="34" charset="0"/>
                <a:sym typeface="Arial"/>
                <a:rtl val="0"/>
              </a:endParaRPr>
            </a:p>
          </p:txBody>
        </p:sp>
        <p:sp>
          <p:nvSpPr>
            <p:cNvPr id="9" name="Teardrop 8"/>
            <p:cNvSpPr/>
            <p:nvPr/>
          </p:nvSpPr>
          <p:spPr>
            <a:xfrm>
              <a:off x="3895652" y="2564904"/>
              <a:ext cx="2476539" cy="2160835"/>
            </a:xfrm>
            <a:prstGeom prst="teardrop">
              <a:avLst/>
            </a:prstGeom>
            <a:solidFill>
              <a:srgbClr val="FFFFFF"/>
            </a:solidFill>
            <a:ln w="25400" cap="flat" cmpd="sng" algn="ctr">
              <a:solidFill>
                <a:srgbClr val="DC291E">
                  <a:lumMod val="60000"/>
                  <a:lumOff val="40000"/>
                </a:srgbClr>
              </a:solidFill>
              <a:prstDash val="solid"/>
            </a:ln>
            <a:effectLst/>
          </p:spPr>
          <p:txBody>
            <a:bodyPr lIns="0" tIns="0" rIns="0" bIns="0" rtlCol="0" anchor="ctr"/>
            <a:lstStyle/>
            <a:p>
              <a:pPr algn="ctr">
                <a:lnSpc>
                  <a:spcPct val="115000"/>
                </a:lnSpc>
              </a:pPr>
              <a:r>
                <a:rPr lang="en-US" sz="1400" kern="0" dirty="0" smtClean="0">
                  <a:solidFill>
                    <a:srgbClr val="000000"/>
                  </a:solidFill>
                  <a:latin typeface="Museo 700"/>
                  <a:ea typeface="Calibri"/>
                  <a:cs typeface="Arial" pitchFamily="34" charset="0"/>
                  <a:sym typeface="Arial"/>
                  <a:rtl val="0"/>
                </a:rPr>
                <a:t>“</a:t>
              </a:r>
              <a:r>
                <a:rPr lang="en-AU" sz="1400" dirty="0" smtClean="0">
                  <a:solidFill>
                    <a:srgbClr val="000000"/>
                  </a:solidFill>
                  <a:latin typeface="Museo 700"/>
                </a:rPr>
                <a:t>Research is extremely important for the universities; it shapes university image and reputation.”</a:t>
              </a:r>
              <a:endParaRPr lang="en-AU" sz="1400" dirty="0">
                <a:solidFill>
                  <a:srgbClr val="000000"/>
                </a:solidFill>
                <a:latin typeface="Museo 700"/>
              </a:endParaRPr>
            </a:p>
          </p:txBody>
        </p:sp>
        <p:sp>
          <p:nvSpPr>
            <p:cNvPr id="10" name="Rounded Rectangular Callout 9"/>
            <p:cNvSpPr/>
            <p:nvPr/>
          </p:nvSpPr>
          <p:spPr>
            <a:xfrm>
              <a:off x="6660231" y="2852936"/>
              <a:ext cx="2392289" cy="2029872"/>
            </a:xfrm>
            <a:prstGeom prst="wedgeRoundRectCallout">
              <a:avLst/>
            </a:prstGeom>
            <a:solidFill>
              <a:srgbClr val="DC291E">
                <a:lumMod val="40000"/>
                <a:lumOff val="60000"/>
              </a:srgbClr>
            </a:solidFill>
            <a:ln w="25400" cap="flat" cmpd="sng" algn="ctr">
              <a:solidFill>
                <a:srgbClr val="DC291E">
                  <a:lumMod val="40000"/>
                  <a:lumOff val="60000"/>
                </a:srgbClr>
              </a:solidFill>
              <a:prstDash val="solid"/>
            </a:ln>
            <a:effectLst/>
          </p:spPr>
          <p:txBody>
            <a:bodyPr lIns="36000" rIns="36000" rtlCol="0" anchor="ctr"/>
            <a:lstStyle/>
            <a:p>
              <a:pPr algn="ctr">
                <a:lnSpc>
                  <a:spcPct val="115000"/>
                </a:lnSpc>
                <a:defRPr/>
              </a:pPr>
              <a:r>
                <a:rPr lang="en-US" sz="1400" kern="0" dirty="0" smtClean="0">
                  <a:solidFill>
                    <a:srgbClr val="000000"/>
                  </a:solidFill>
                  <a:latin typeface="Museo 700"/>
                  <a:ea typeface="Calibri"/>
                  <a:cs typeface="Arial" pitchFamily="34" charset="0"/>
                  <a:sym typeface="Arial"/>
                  <a:rtl val="0"/>
                </a:rPr>
                <a:t>“Students are junior partners in a public institution and they are investing in their future and not just buying a qualification.” </a:t>
              </a:r>
              <a:endParaRPr lang="en-AU" sz="1400" kern="0" dirty="0">
                <a:solidFill>
                  <a:srgbClr val="000000"/>
                </a:solidFill>
                <a:latin typeface="Museo 700"/>
                <a:ea typeface="Calibri"/>
                <a:cs typeface="Arial" pitchFamily="34" charset="0"/>
                <a:sym typeface="Arial"/>
                <a:rtl val="0"/>
              </a:endParaRPr>
            </a:p>
          </p:txBody>
        </p:sp>
      </p:grpSp>
      <p:pic>
        <p:nvPicPr>
          <p:cNvPr id="11" name="Picture 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6</a:t>
            </a:r>
            <a:endParaRPr lang="en-US" dirty="0">
              <a:solidFill>
                <a:schemeClr val="tx2"/>
              </a:solidFill>
            </a:endParaRPr>
          </a:p>
        </p:txBody>
      </p:sp>
    </p:spTree>
    <p:extLst>
      <p:ext uri="{BB962C8B-B14F-4D97-AF65-F5344CB8AC3E}">
        <p14:creationId xmlns:p14="http://schemas.microsoft.com/office/powerpoint/2010/main" val="3194636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463399" y="1919877"/>
            <a:ext cx="8474159" cy="4533459"/>
            <a:chOff x="234954" y="2641685"/>
            <a:chExt cx="8474159" cy="4533459"/>
          </a:xfrm>
        </p:grpSpPr>
        <p:sp>
          <p:nvSpPr>
            <p:cNvPr id="13" name="Oval Callout 12"/>
            <p:cNvSpPr/>
            <p:nvPr/>
          </p:nvSpPr>
          <p:spPr>
            <a:xfrm>
              <a:off x="234954" y="2662001"/>
              <a:ext cx="2968894" cy="2208887"/>
            </a:xfrm>
            <a:prstGeom prst="wedgeEllipseCallout">
              <a:avLst>
                <a:gd name="adj1" fmla="val -48647"/>
                <a:gd name="adj2" fmla="val 44359"/>
              </a:avLst>
            </a:prstGeom>
            <a:solidFill>
              <a:srgbClr val="DC291E"/>
            </a:solidFill>
            <a:ln w="25400" cap="flat" cmpd="sng" algn="ctr">
              <a:solidFill>
                <a:srgbClr val="DC291E">
                  <a:shade val="50000"/>
                </a:srgbClr>
              </a:solidFill>
              <a:prstDash val="solid"/>
            </a:ln>
            <a:effectLst/>
          </p:spPr>
          <p:txBody>
            <a:bodyPr rtlCol="0" anchor="ctr"/>
            <a:lstStyle/>
            <a:p>
              <a:pPr algn="ctr">
                <a:lnSpc>
                  <a:spcPct val="115000"/>
                </a:lnSpc>
                <a:defRPr/>
              </a:pPr>
              <a:r>
                <a:rPr lang="en-US" sz="1400" kern="0" dirty="0" smtClean="0">
                  <a:solidFill>
                    <a:srgbClr val="FFFFFF"/>
                  </a:solidFill>
                  <a:latin typeface="Museo 700"/>
                  <a:ea typeface="Calibri"/>
                  <a:cs typeface="Arial" pitchFamily="34" charset="0"/>
                  <a:sym typeface="Arial"/>
                  <a:rtl val="0"/>
                </a:rPr>
                <a:t>“I would like to see RMIT seize the opportunity to restate its commitment to make the ‘public good’ of its research, teaching and learning…” </a:t>
              </a:r>
              <a:endParaRPr lang="en-AU" sz="1400" kern="0" dirty="0">
                <a:solidFill>
                  <a:srgbClr val="FFFFFF"/>
                </a:solidFill>
                <a:latin typeface="Museo 700"/>
                <a:ea typeface="Calibri"/>
                <a:cs typeface="Arial" pitchFamily="34" charset="0"/>
                <a:sym typeface="Arial"/>
                <a:rtl val="0"/>
              </a:endParaRPr>
            </a:p>
          </p:txBody>
        </p:sp>
        <p:sp>
          <p:nvSpPr>
            <p:cNvPr id="14" name="Flowchart: Document 13"/>
            <p:cNvSpPr/>
            <p:nvPr/>
          </p:nvSpPr>
          <p:spPr>
            <a:xfrm>
              <a:off x="6044817" y="2641685"/>
              <a:ext cx="2664296" cy="1842768"/>
            </a:xfrm>
            <a:prstGeom prst="flowChartDocument">
              <a:avLst/>
            </a:prstGeom>
            <a:solidFill>
              <a:srgbClr val="DC291E">
                <a:lumMod val="40000"/>
                <a:lumOff val="60000"/>
              </a:srgbClr>
            </a:solidFill>
            <a:ln w="25400" cap="flat" cmpd="sng" algn="ctr">
              <a:solidFill>
                <a:srgbClr val="DC291E">
                  <a:lumMod val="40000"/>
                  <a:lumOff val="60000"/>
                </a:srgbClr>
              </a:solidFill>
              <a:prstDash val="solid"/>
            </a:ln>
            <a:effectLst/>
          </p:spPr>
          <p:txBody>
            <a:bodyPr lIns="36000" rIns="36000" rtlCol="0" anchor="ctr"/>
            <a:lstStyle/>
            <a:p>
              <a:pPr algn="ctr">
                <a:lnSpc>
                  <a:spcPct val="115000"/>
                </a:lnSpc>
                <a:defRPr/>
              </a:pPr>
              <a:r>
                <a:rPr lang="en-US" sz="1400" kern="0" dirty="0" smtClean="0">
                  <a:solidFill>
                    <a:srgbClr val="000000"/>
                  </a:solidFill>
                  <a:latin typeface="Museo 700"/>
                  <a:ea typeface="Calibri"/>
                  <a:cs typeface="Arial" pitchFamily="34" charset="0"/>
                  <a:sym typeface="Arial"/>
                  <a:rtl val="0"/>
                </a:rPr>
                <a:t>“</a:t>
              </a:r>
              <a:r>
                <a:rPr lang="en-AU" sz="1400" kern="0" dirty="0" smtClean="0">
                  <a:solidFill>
                    <a:srgbClr val="000000"/>
                  </a:solidFill>
                  <a:latin typeface="Museo 700"/>
                  <a:ea typeface="Calibri"/>
                  <a:cs typeface="Arial" pitchFamily="34" charset="0"/>
                  <a:rtl val="0"/>
                </a:rPr>
                <a:t>We are ‘industry facing’. The comment time and time again from potential employers and industry is that there is an ‘RMIT difference’.” </a:t>
              </a:r>
              <a:endParaRPr lang="en-AU" sz="1400" kern="0" dirty="0">
                <a:solidFill>
                  <a:srgbClr val="000000"/>
                </a:solidFill>
                <a:latin typeface="Museo 700"/>
                <a:ea typeface="Calibri"/>
                <a:cs typeface="Arial" pitchFamily="34" charset="0"/>
                <a:sym typeface="Arial"/>
                <a:rtl val="0"/>
              </a:endParaRPr>
            </a:p>
          </p:txBody>
        </p:sp>
        <p:sp>
          <p:nvSpPr>
            <p:cNvPr id="15" name="Rounded Rectangular Callout 14"/>
            <p:cNvSpPr/>
            <p:nvPr/>
          </p:nvSpPr>
          <p:spPr>
            <a:xfrm>
              <a:off x="3347864" y="2641685"/>
              <a:ext cx="2592288" cy="1728192"/>
            </a:xfrm>
            <a:prstGeom prst="wedgeRoundRectCallout">
              <a:avLst/>
            </a:prstGeom>
            <a:solidFill>
              <a:srgbClr val="FFFFFF">
                <a:lumMod val="75000"/>
              </a:srgbClr>
            </a:solidFill>
            <a:ln w="25400" cap="flat" cmpd="sng" algn="ctr">
              <a:solidFill>
                <a:srgbClr val="FFFFFF">
                  <a:lumMod val="75000"/>
                </a:srgbClr>
              </a:solidFill>
              <a:prstDash val="solid"/>
            </a:ln>
            <a:effectLst/>
          </p:spPr>
          <p:txBody>
            <a:bodyPr lIns="36000" rIns="36000" rtlCol="0" anchor="ctr"/>
            <a:lstStyle/>
            <a:p>
              <a:pPr algn="ctr">
                <a:lnSpc>
                  <a:spcPct val="115000"/>
                </a:lnSpc>
              </a:pPr>
              <a:r>
                <a:rPr lang="en-US" sz="1400" kern="0" dirty="0" smtClean="0">
                  <a:solidFill>
                    <a:srgbClr val="000000"/>
                  </a:solidFill>
                  <a:latin typeface="Museo 700"/>
                  <a:ea typeface="Calibri"/>
                  <a:cs typeface="Arial" pitchFamily="34" charset="0"/>
                  <a:sym typeface="Arial"/>
                  <a:rtl val="0"/>
                </a:rPr>
                <a:t>“</a:t>
              </a:r>
              <a:r>
                <a:rPr lang="en-US" sz="1400" dirty="0" smtClean="0">
                  <a:solidFill>
                    <a:srgbClr val="000000"/>
                  </a:solidFill>
                  <a:latin typeface="Museo 700"/>
                </a:rPr>
                <a:t>Apply a global lens across everything we do to become a true multinational operation.</a:t>
              </a:r>
              <a:r>
                <a:rPr lang="en-US" sz="1400" kern="0" dirty="0" smtClean="0">
                  <a:solidFill>
                    <a:srgbClr val="000000"/>
                  </a:solidFill>
                  <a:latin typeface="Museo 700"/>
                  <a:ea typeface="Calibri"/>
                  <a:cs typeface="Arial" pitchFamily="34" charset="0"/>
                  <a:sym typeface="Arial"/>
                  <a:rtl val="0"/>
                </a:rPr>
                <a:t>”</a:t>
              </a:r>
              <a:endParaRPr lang="en-AU" sz="1400" kern="0" dirty="0">
                <a:solidFill>
                  <a:srgbClr val="000000"/>
                </a:solidFill>
                <a:latin typeface="Museo 700"/>
                <a:ea typeface="Calibri"/>
                <a:cs typeface="Arial" pitchFamily="34" charset="0"/>
                <a:sym typeface="Arial"/>
                <a:rtl val="0"/>
              </a:endParaRPr>
            </a:p>
          </p:txBody>
        </p:sp>
        <p:sp>
          <p:nvSpPr>
            <p:cNvPr id="16" name="Teardrop 15"/>
            <p:cNvSpPr/>
            <p:nvPr/>
          </p:nvSpPr>
          <p:spPr>
            <a:xfrm>
              <a:off x="4083481" y="4757874"/>
              <a:ext cx="2912424" cy="2417270"/>
            </a:xfrm>
            <a:prstGeom prst="teardrop">
              <a:avLst>
                <a:gd name="adj" fmla="val 109731"/>
              </a:avLst>
            </a:prstGeom>
            <a:solidFill>
              <a:srgbClr val="FFFFFF"/>
            </a:solidFill>
            <a:ln w="25400" cap="flat" cmpd="sng" algn="ctr">
              <a:solidFill>
                <a:srgbClr val="DC291E">
                  <a:lumMod val="60000"/>
                  <a:lumOff val="40000"/>
                </a:srgbClr>
              </a:solidFill>
              <a:prstDash val="solid"/>
            </a:ln>
            <a:effectLst/>
          </p:spPr>
          <p:txBody>
            <a:bodyPr lIns="0" tIns="0" rIns="0" bIns="0" rtlCol="0" anchor="ctr"/>
            <a:lstStyle/>
            <a:p>
              <a:pPr algn="ctr">
                <a:lnSpc>
                  <a:spcPct val="115000"/>
                </a:lnSpc>
                <a:defRPr/>
              </a:pPr>
              <a:r>
                <a:rPr lang="en-AU" sz="1400" kern="0" dirty="0" smtClean="0">
                  <a:solidFill>
                    <a:srgbClr val="000000"/>
                  </a:solidFill>
                  <a:latin typeface="Museo 700"/>
                  <a:ea typeface="Calibri"/>
                  <a:cs typeface="Arial" pitchFamily="34" charset="0"/>
                  <a:sym typeface="Arial"/>
                  <a:rtl val="0"/>
                </a:rPr>
                <a:t>“</a:t>
              </a:r>
              <a:r>
                <a:rPr lang="en-AU" sz="1400" kern="0" dirty="0" smtClean="0">
                  <a:solidFill>
                    <a:srgbClr val="000000"/>
                  </a:solidFill>
                  <a:latin typeface="Museo 700"/>
                  <a:ea typeface="Calibri"/>
                  <a:cs typeface="Arial" pitchFamily="34" charset="0"/>
                  <a:rtl val="0"/>
                </a:rPr>
                <a:t>Live up to the old motto of ‘a skilled hand and a cultivated mind’. RMIT has always been known for its graduates being job-ready – this needs to be re-emphasised.” </a:t>
              </a:r>
              <a:endParaRPr lang="en-AU" sz="1400" kern="0" dirty="0">
                <a:solidFill>
                  <a:srgbClr val="000000"/>
                </a:solidFill>
                <a:latin typeface="Museo 700"/>
                <a:ea typeface="Calibri"/>
                <a:cs typeface="Arial" pitchFamily="34" charset="0"/>
                <a:sym typeface="Arial"/>
                <a:rtl val="0"/>
              </a:endParaRPr>
            </a:p>
          </p:txBody>
        </p:sp>
      </p:grpSp>
      <p:sp>
        <p:nvSpPr>
          <p:cNvPr id="8" name="Title 3"/>
          <p:cNvSpPr txBox="1">
            <a:spLocks/>
          </p:cNvSpPr>
          <p:nvPr/>
        </p:nvSpPr>
        <p:spPr>
          <a:xfrm>
            <a:off x="323850" y="332656"/>
            <a:ext cx="8860104" cy="744803"/>
          </a:xfrm>
          <a:prstGeom prst="rect">
            <a:avLst/>
          </a:prstGeom>
          <a:noFill/>
          <a:ln>
            <a:noFill/>
          </a:ln>
        </p:spPr>
        <p:txBody>
          <a:bodyPr vert="horz" lIns="0" tIns="0" rIns="0" bIns="0" rtlCol="0" anchor="t" anchorCtr="0">
            <a:noAutofit/>
          </a:bodyPr>
          <a:lstStyle>
            <a:lvl1pPr defTabSz="457200">
              <a:lnSpc>
                <a:spcPct val="105714"/>
              </a:lnSpc>
              <a:spcBef>
                <a:spcPts val="0"/>
              </a:spcBef>
              <a:buNone/>
              <a:defRPr sz="2400" b="1" cap="none" baseline="0">
                <a:latin typeface="Arial" charset="0"/>
                <a:ea typeface="+mj-ea"/>
                <a:cs typeface="Arial" charset="0"/>
              </a:defRPr>
            </a:lvl1pPr>
            <a:lvl2pPr>
              <a:spcBef>
                <a:spcPts val="0"/>
              </a:spcBef>
            </a:lvl2pPr>
            <a:lvl3pPr>
              <a:spcBef>
                <a:spcPts val="0"/>
              </a:spcBef>
            </a:lvl3pPr>
            <a:lvl4pPr>
              <a:spcBef>
                <a:spcPts val="0"/>
              </a:spcBef>
            </a:lvl4pPr>
            <a:lvl5pPr>
              <a:spcBef>
                <a:spcPts val="0"/>
              </a:spcBef>
            </a:lvl5pPr>
            <a:lvl6pPr>
              <a:spcBef>
                <a:spcPts val="0"/>
              </a:spcBef>
            </a:lvl6pPr>
            <a:lvl7pPr>
              <a:spcBef>
                <a:spcPts val="0"/>
              </a:spcBef>
            </a:lvl7pPr>
            <a:lvl8pPr>
              <a:spcBef>
                <a:spcPts val="0"/>
              </a:spcBef>
            </a:lvl8pPr>
            <a:lvl9pPr>
              <a:spcBef>
                <a:spcPts val="0"/>
              </a:spcBef>
            </a:lvl9pPr>
          </a:lstStyle>
          <a:p>
            <a:r>
              <a:rPr lang="en-US" dirty="0"/>
              <a:t>How are people telling us they want to </a:t>
            </a:r>
            <a:r>
              <a:rPr lang="en-US" dirty="0" smtClean="0"/>
              <a:t>#ShapeRMIT?</a:t>
            </a:r>
          </a:p>
          <a:p>
            <a:r>
              <a:rPr lang="en-US" sz="1200" dirty="0"/>
              <a:t>(illustrative feedback) </a:t>
            </a:r>
          </a:p>
          <a:p>
            <a:r>
              <a:rPr lang="en-US" dirty="0" smtClean="0"/>
              <a:t> </a:t>
            </a:r>
            <a:endParaRPr lang="en-US" dirty="0"/>
          </a:p>
        </p:txBody>
      </p:sp>
      <p:pic>
        <p:nvPicPr>
          <p:cNvPr id="9" name="Picture 2"/>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7</a:t>
            </a:r>
            <a:endParaRPr lang="en-US" dirty="0">
              <a:solidFill>
                <a:schemeClr val="tx2"/>
              </a:solidFill>
            </a:endParaRPr>
          </a:p>
        </p:txBody>
      </p:sp>
    </p:spTree>
    <p:extLst>
      <p:ext uri="{BB962C8B-B14F-4D97-AF65-F5344CB8AC3E}">
        <p14:creationId xmlns:p14="http://schemas.microsoft.com/office/powerpoint/2010/main" val="1306660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p:cNvSpPr>
            <a:spLocks noGrp="1"/>
          </p:cNvSpPr>
          <p:nvPr>
            <p:ph type="body" idx="1"/>
          </p:nvPr>
        </p:nvSpPr>
        <p:spPr>
          <a:xfrm>
            <a:off x="467544" y="1772816"/>
            <a:ext cx="5328592" cy="648072"/>
          </a:xfrm>
        </p:spPr>
        <p:txBody>
          <a:bodyPr>
            <a:noAutofit/>
          </a:bodyPr>
          <a:lstStyle/>
          <a:p>
            <a:pPr marL="114300" indent="0">
              <a:buNone/>
            </a:pPr>
            <a:endParaRPr lang="en-AU" sz="2800" dirty="0"/>
          </a:p>
          <a:p>
            <a:pPr marL="114300" indent="0">
              <a:buNone/>
            </a:pPr>
            <a:endParaRPr lang="en-AU" sz="2800" dirty="0" smtClean="0"/>
          </a:p>
          <a:p>
            <a:pPr marL="114300" indent="0">
              <a:buNone/>
            </a:pPr>
            <a:r>
              <a:rPr lang="en-AU" sz="2800" dirty="0">
                <a:hlinkClick r:id="rId3"/>
              </a:rPr>
              <a:t>http://youtu.be/pEP7XoFVork</a:t>
            </a:r>
            <a:r>
              <a:rPr lang="en-AU" sz="2800" dirty="0"/>
              <a:t> </a:t>
            </a:r>
          </a:p>
        </p:txBody>
      </p:sp>
      <p:sp>
        <p:nvSpPr>
          <p:cNvPr id="9" name="Title 3"/>
          <p:cNvSpPr txBox="1">
            <a:spLocks/>
          </p:cNvSpPr>
          <p:nvPr/>
        </p:nvSpPr>
        <p:spPr>
          <a:xfrm>
            <a:off x="323850" y="116632"/>
            <a:ext cx="6519839" cy="553963"/>
          </a:xfrm>
          <a:prstGeom prst="rect">
            <a:avLst/>
          </a:prstGeom>
          <a:noFill/>
          <a:ln>
            <a:noFill/>
          </a:ln>
        </p:spPr>
        <p:txBody>
          <a:bodyPr lIns="91425" tIns="91425" rIns="91425" bIns="91425" anchor="t" anchorCtr="0">
            <a:noAutofit/>
          </a:bodyPr>
          <a:lstStyle>
            <a:defPPr marR="0" algn="l" rtl="0">
              <a:lnSpc>
                <a:spcPct val="100000"/>
              </a:lnSpc>
              <a:spcBef>
                <a:spcPts val="0"/>
              </a:spcBef>
              <a:spcAft>
                <a:spcPts val="0"/>
              </a:spcAft>
            </a:defPPr>
            <a:lvl1pPr algn="l" rtl="0" eaLnBrk="0" fontAlgn="base" hangingPunct="0">
              <a:lnSpc>
                <a:spcPct val="105714"/>
              </a:lnSpc>
              <a:spcBef>
                <a:spcPts val="0"/>
              </a:spcBef>
              <a:spcAft>
                <a:spcPct val="0"/>
              </a:spcAft>
              <a:defRPr sz="1400">
                <a:solidFill>
                  <a:srgbClr val="000000"/>
                </a:solidFill>
                <a:latin typeface="Arial"/>
                <a:ea typeface="Arial"/>
                <a:cs typeface="Arial"/>
                <a:sym typeface="Arial" charset="0"/>
              </a:defRPr>
            </a:lvl1pPr>
            <a:lvl2pPr algn="l" rtl="0" eaLnBrk="0" fontAlgn="base" hangingPunct="0">
              <a:spcBef>
                <a:spcPts val="0"/>
              </a:spcBef>
              <a:spcAft>
                <a:spcPct val="0"/>
              </a:spcAft>
              <a:defRPr sz="1400">
                <a:solidFill>
                  <a:srgbClr val="000000"/>
                </a:solidFill>
                <a:latin typeface="Arial"/>
                <a:ea typeface="Arial"/>
                <a:cs typeface="Arial"/>
                <a:sym typeface="Arial" charset="0"/>
              </a:defRPr>
            </a:lvl2pPr>
            <a:lvl3pPr algn="l" rtl="0" eaLnBrk="0" fontAlgn="base" hangingPunct="0">
              <a:spcBef>
                <a:spcPts val="0"/>
              </a:spcBef>
              <a:spcAft>
                <a:spcPct val="0"/>
              </a:spcAft>
              <a:defRPr sz="1400">
                <a:solidFill>
                  <a:srgbClr val="000000"/>
                </a:solidFill>
                <a:latin typeface="Arial" charset="0"/>
                <a:cs typeface="Arial" charset="0"/>
                <a:sym typeface="Arial" charset="0"/>
              </a:defRPr>
            </a:lvl3pPr>
            <a:lvl4pPr algn="l" rtl="0" eaLnBrk="0" fontAlgn="base" hangingPunct="0">
              <a:spcBef>
                <a:spcPts val="0"/>
              </a:spcBef>
              <a:spcAft>
                <a:spcPct val="0"/>
              </a:spcAft>
              <a:defRPr sz="1400">
                <a:solidFill>
                  <a:srgbClr val="000000"/>
                </a:solidFill>
                <a:latin typeface="Arial" charset="0"/>
                <a:cs typeface="Arial" charset="0"/>
                <a:sym typeface="Arial" charset="0"/>
              </a:defRPr>
            </a:lvl4pPr>
            <a:lvl5pPr algn="l" rtl="0" eaLnBrk="0" fontAlgn="base" hangingPunct="0">
              <a:spcBef>
                <a:spcPts val="0"/>
              </a:spcBef>
              <a:spcAft>
                <a:spcPct val="0"/>
              </a:spcAft>
              <a:defRPr sz="1400">
                <a:solidFill>
                  <a:srgbClr val="000000"/>
                </a:solidFill>
                <a:latin typeface="Arial" charset="0"/>
                <a:cs typeface="Arial" charset="0"/>
                <a:sym typeface="Arial" charset="0"/>
              </a:defRPr>
            </a:lvl5pPr>
            <a:lvl6pPr marL="457200" algn="l" rtl="0" eaLnBrk="0" fontAlgn="base" hangingPunct="0">
              <a:spcBef>
                <a:spcPts val="0"/>
              </a:spcBef>
              <a:spcAft>
                <a:spcPct val="0"/>
              </a:spcAft>
              <a:defRPr sz="1400">
                <a:solidFill>
                  <a:srgbClr val="000000"/>
                </a:solidFill>
                <a:latin typeface="Arial" charset="0"/>
                <a:cs typeface="Arial" charset="0"/>
                <a:sym typeface="Arial" charset="0"/>
              </a:defRPr>
            </a:lvl6pPr>
            <a:lvl7pPr marL="914400" algn="l" rtl="0" eaLnBrk="0" fontAlgn="base" hangingPunct="0">
              <a:spcBef>
                <a:spcPts val="0"/>
              </a:spcBef>
              <a:spcAft>
                <a:spcPct val="0"/>
              </a:spcAft>
              <a:defRPr sz="1400">
                <a:solidFill>
                  <a:srgbClr val="000000"/>
                </a:solidFill>
                <a:latin typeface="Arial" charset="0"/>
                <a:cs typeface="Arial" charset="0"/>
                <a:sym typeface="Arial" charset="0"/>
              </a:defRPr>
            </a:lvl7pPr>
            <a:lvl8pPr marL="1371600" algn="l" rtl="0" eaLnBrk="0" fontAlgn="base" hangingPunct="0">
              <a:spcBef>
                <a:spcPts val="0"/>
              </a:spcBef>
              <a:spcAft>
                <a:spcPct val="0"/>
              </a:spcAft>
              <a:defRPr sz="1400">
                <a:solidFill>
                  <a:srgbClr val="000000"/>
                </a:solidFill>
                <a:latin typeface="Arial" charset="0"/>
                <a:cs typeface="Arial" charset="0"/>
                <a:sym typeface="Arial" charset="0"/>
              </a:defRPr>
            </a:lvl8pPr>
            <a:lvl9pPr marL="1828800" algn="l" rtl="0" eaLnBrk="0" fontAlgn="base" hangingPunct="0">
              <a:spcBef>
                <a:spcPts val="0"/>
              </a:spcBef>
              <a:spcAft>
                <a:spcPct val="0"/>
              </a:spcAft>
              <a:defRPr sz="1400">
                <a:solidFill>
                  <a:srgbClr val="000000"/>
                </a:solidFill>
                <a:latin typeface="Arial" charset="0"/>
                <a:cs typeface="Arial" charset="0"/>
                <a:sym typeface="Arial" charset="0"/>
              </a:defRPr>
            </a:lvl9pPr>
          </a:lstStyle>
          <a:p>
            <a:r>
              <a:rPr lang="en-US" sz="2800" b="1" kern="1200" dirty="0" smtClean="0">
                <a:solidFill>
                  <a:schemeClr val="tx1"/>
                </a:solidFill>
                <a:latin typeface="Arial" charset="0"/>
                <a:cs typeface="Arial" charset="0"/>
              </a:rPr>
              <a:t>#ShapeRMIT live forum</a:t>
            </a:r>
            <a:endParaRPr lang="en-US" sz="2800" b="1" kern="1200" dirty="0">
              <a:solidFill>
                <a:schemeClr val="tx1"/>
              </a:solidFill>
              <a:latin typeface="Arial" charset="0"/>
              <a:cs typeface="Arial" charset="0"/>
            </a:endParaRPr>
          </a:p>
        </p:txBody>
      </p:sp>
      <p:pic>
        <p:nvPicPr>
          <p:cNvPr id="5"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8</a:t>
            </a:r>
            <a:endParaRPr lang="en-US" dirty="0">
              <a:solidFill>
                <a:schemeClr val="tx2"/>
              </a:solidFill>
            </a:endParaRPr>
          </a:p>
        </p:txBody>
      </p:sp>
    </p:spTree>
    <p:extLst>
      <p:ext uri="{BB962C8B-B14F-4D97-AF65-F5344CB8AC3E}">
        <p14:creationId xmlns:p14="http://schemas.microsoft.com/office/powerpoint/2010/main" val="241496424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ntapprdfs01n01.rmit.internal\el1\e24301\Configuration\Desktop\Forum tag cloud full screen.jpeg"/>
          <p:cNvPicPr>
            <a:picLocks noChangeAspect="1" noChangeArrowheads="1"/>
          </p:cNvPicPr>
          <p:nvPr/>
        </p:nvPicPr>
        <p:blipFill rotWithShape="1">
          <a:blip r:embed="rId3">
            <a:extLst>
              <a:ext uri="{28A0092B-C50C-407E-A947-70E740481C1C}">
                <a14:useLocalDpi xmlns:a14="http://schemas.microsoft.com/office/drawing/2010/main" val="0"/>
              </a:ext>
            </a:extLst>
          </a:blip>
          <a:srcRect t="10293" b="4715"/>
          <a:stretch/>
        </p:blipFill>
        <p:spPr bwMode="auto">
          <a:xfrm>
            <a:off x="467544" y="1772816"/>
            <a:ext cx="8280920" cy="475252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6000" y="-4816"/>
            <a:ext cx="1008000" cy="10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3"/>
          <p:cNvSpPr txBox="1">
            <a:spLocks/>
          </p:cNvSpPr>
          <p:nvPr/>
        </p:nvSpPr>
        <p:spPr>
          <a:xfrm>
            <a:off x="309737" y="309835"/>
            <a:ext cx="8860104" cy="744803"/>
          </a:xfrm>
          <a:prstGeom prst="rect">
            <a:avLst/>
          </a:prstGeom>
          <a:noFill/>
          <a:ln>
            <a:noFill/>
          </a:ln>
        </p:spPr>
        <p:txBody>
          <a:bodyPr vert="horz" lIns="0" tIns="0" rIns="0" bIns="0" rtlCol="0" anchor="t" anchorCtr="0">
            <a:noAutofit/>
          </a:bodyPr>
          <a:lstStyle>
            <a:lvl1pPr defTabSz="457200">
              <a:lnSpc>
                <a:spcPct val="105714"/>
              </a:lnSpc>
              <a:spcBef>
                <a:spcPts val="0"/>
              </a:spcBef>
              <a:buNone/>
              <a:defRPr sz="2400" b="1" cap="none" baseline="0">
                <a:latin typeface="Arial" charset="0"/>
                <a:ea typeface="+mj-ea"/>
                <a:cs typeface="Arial" charset="0"/>
              </a:defRPr>
            </a:lvl1pPr>
            <a:lvl2pPr>
              <a:spcBef>
                <a:spcPts val="0"/>
              </a:spcBef>
            </a:lvl2pPr>
            <a:lvl3pPr>
              <a:spcBef>
                <a:spcPts val="0"/>
              </a:spcBef>
            </a:lvl3pPr>
            <a:lvl4pPr>
              <a:spcBef>
                <a:spcPts val="0"/>
              </a:spcBef>
            </a:lvl4pPr>
            <a:lvl5pPr>
              <a:spcBef>
                <a:spcPts val="0"/>
              </a:spcBef>
            </a:lvl5pPr>
            <a:lvl6pPr>
              <a:spcBef>
                <a:spcPts val="0"/>
              </a:spcBef>
            </a:lvl6pPr>
            <a:lvl7pPr>
              <a:spcBef>
                <a:spcPts val="0"/>
              </a:spcBef>
            </a:lvl7pPr>
            <a:lvl8pPr>
              <a:spcBef>
                <a:spcPts val="0"/>
              </a:spcBef>
            </a:lvl8pPr>
            <a:lvl9pPr>
              <a:spcBef>
                <a:spcPts val="0"/>
              </a:spcBef>
            </a:lvl9pPr>
          </a:lstStyle>
          <a:p>
            <a:r>
              <a:rPr lang="en-US" sz="2800" dirty="0" smtClean="0"/>
              <a:t>Live forum discussion</a:t>
            </a:r>
            <a:endParaRPr lang="en-US" sz="2800" dirty="0"/>
          </a:p>
        </p:txBody>
      </p:sp>
      <p:sp>
        <p:nvSpPr>
          <p:cNvPr id="5" name="TextBox 4"/>
          <p:cNvSpPr txBox="1"/>
          <p:nvPr/>
        </p:nvSpPr>
        <p:spPr>
          <a:xfrm>
            <a:off x="8730208" y="6444086"/>
            <a:ext cx="312906" cy="369332"/>
          </a:xfrm>
          <a:prstGeom prst="rect">
            <a:avLst/>
          </a:prstGeom>
          <a:noFill/>
        </p:spPr>
        <p:txBody>
          <a:bodyPr wrap="none" rtlCol="0">
            <a:spAutoFit/>
          </a:bodyPr>
          <a:lstStyle/>
          <a:p>
            <a:r>
              <a:rPr lang="en-US" dirty="0" smtClean="0">
                <a:solidFill>
                  <a:schemeClr val="tx2"/>
                </a:solidFill>
              </a:rPr>
              <a:t>9</a:t>
            </a:r>
            <a:endParaRPr lang="en-US" dirty="0">
              <a:solidFill>
                <a:schemeClr val="tx2"/>
              </a:solidFill>
            </a:endParaRPr>
          </a:p>
        </p:txBody>
      </p:sp>
    </p:spTree>
    <p:extLst>
      <p:ext uri="{BB962C8B-B14F-4D97-AF65-F5344CB8AC3E}">
        <p14:creationId xmlns:p14="http://schemas.microsoft.com/office/powerpoint/2010/main" val="151048220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MIT_2013_Official">
  <a:themeElements>
    <a:clrScheme name="Custom 1">
      <a:dk1>
        <a:srgbClr val="FFFFFF"/>
      </a:dk1>
      <a:lt1>
        <a:srgbClr val="DC291E"/>
      </a:lt1>
      <a:dk2>
        <a:srgbClr val="000000"/>
      </a:dk2>
      <a:lt2>
        <a:srgbClr val="DC291E"/>
      </a:lt2>
      <a:accent1>
        <a:srgbClr val="DC291E"/>
      </a:accent1>
      <a:accent2>
        <a:srgbClr val="000000"/>
      </a:accent2>
      <a:accent3>
        <a:srgbClr val="DC291E"/>
      </a:accent3>
      <a:accent4>
        <a:srgbClr val="000000"/>
      </a:accent4>
      <a:accent5>
        <a:srgbClr val="DC291E"/>
      </a:accent5>
      <a:accent6>
        <a:srgbClr val="000000"/>
      </a:accent6>
      <a:hlink>
        <a:srgbClr val="0000FF"/>
      </a:hlink>
      <a:folHlink>
        <a:srgbClr val="DC291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10621</TotalTime>
  <Words>1061</Words>
  <Application>Microsoft Macintosh PowerPoint</Application>
  <PresentationFormat>On-screen Show (4:3)</PresentationFormat>
  <Paragraphs>200</Paragraphs>
  <Slides>20</Slides>
  <Notes>10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RMIT_2013_Official</vt:lpstr>
      <vt:lpstr>#ShapeRMIT project update, developing strategy and next steps</vt:lpstr>
      <vt:lpstr>Contents</vt:lpstr>
      <vt:lpstr>ShapeRMIT:  The journey so far</vt:lpstr>
      <vt:lpstr>PowerPoint Presentation</vt:lpstr>
      <vt:lpstr>What was the impact of #ShapeRMIT during  Founders’ week?</vt:lpstr>
      <vt:lpstr>PowerPoint Presentation</vt:lpstr>
      <vt:lpstr>PowerPoint Presentation</vt:lpstr>
      <vt:lpstr>PowerPoint Presentation</vt:lpstr>
      <vt:lpstr>PowerPoint Presentation</vt:lpstr>
      <vt:lpstr>The developing strategy</vt:lpstr>
      <vt:lpstr>PowerPoint Presentation</vt:lpstr>
      <vt:lpstr>PowerPoint Presentation</vt:lpstr>
      <vt:lpstr>PowerPoint Presentation</vt:lpstr>
      <vt:lpstr>PowerPoint Presentation</vt:lpstr>
      <vt:lpstr>PowerPoint Presentation</vt:lpstr>
      <vt:lpstr>#ShapeRMIT: Next steps </vt:lpstr>
      <vt:lpstr>PowerPoint Presentation</vt:lpstr>
      <vt:lpstr>Directions Paper</vt:lpstr>
      <vt:lpstr>Key dates</vt:lpstr>
      <vt:lpstr>PowerPoint Presentation</vt:lpstr>
    </vt:vector>
  </TitlesOfParts>
  <Company>RMIT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ShapeRMIT Resources Planning Group Workshop</dc:title>
  <dc:creator>Claire Homsey</dc:creator>
  <cp:lastModifiedBy>MADELEINE BABIOLAKIS</cp:lastModifiedBy>
  <cp:revision>431</cp:revision>
  <cp:lastPrinted>2015-07-28T04:25:00Z</cp:lastPrinted>
  <dcterms:created xsi:type="dcterms:W3CDTF">2014-10-01T23:00:57Z</dcterms:created>
  <dcterms:modified xsi:type="dcterms:W3CDTF">2015-08-05T23:28:59Z</dcterms:modified>
</cp:coreProperties>
</file>

<file path=docProps/thumbnail.jpeg>
</file>